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44"/>
  </p:notesMasterIdLst>
  <p:sldIdLst>
    <p:sldId id="256" r:id="rId2"/>
    <p:sldId id="290" r:id="rId3"/>
    <p:sldId id="258" r:id="rId4"/>
    <p:sldId id="259" r:id="rId5"/>
    <p:sldId id="261" r:id="rId6"/>
    <p:sldId id="260" r:id="rId7"/>
    <p:sldId id="301" r:id="rId8"/>
    <p:sldId id="262" r:id="rId9"/>
    <p:sldId id="300" r:id="rId10"/>
    <p:sldId id="299" r:id="rId11"/>
    <p:sldId id="271" r:id="rId12"/>
    <p:sldId id="266" r:id="rId13"/>
    <p:sldId id="302" r:id="rId14"/>
    <p:sldId id="267" r:id="rId15"/>
    <p:sldId id="272" r:id="rId16"/>
    <p:sldId id="269" r:id="rId17"/>
    <p:sldId id="270" r:id="rId18"/>
    <p:sldId id="268" r:id="rId19"/>
    <p:sldId id="292" r:id="rId20"/>
    <p:sldId id="273" r:id="rId21"/>
    <p:sldId id="293" r:id="rId22"/>
    <p:sldId id="294" r:id="rId23"/>
    <p:sldId id="295" r:id="rId24"/>
    <p:sldId id="275" r:id="rId25"/>
    <p:sldId id="296" r:id="rId26"/>
    <p:sldId id="297" r:id="rId27"/>
    <p:sldId id="276" r:id="rId28"/>
    <p:sldId id="277" r:id="rId29"/>
    <p:sldId id="310" r:id="rId30"/>
    <p:sldId id="303" r:id="rId31"/>
    <p:sldId id="305" r:id="rId32"/>
    <p:sldId id="278" r:id="rId33"/>
    <p:sldId id="311" r:id="rId34"/>
    <p:sldId id="307" r:id="rId35"/>
    <p:sldId id="282" r:id="rId36"/>
    <p:sldId id="283" r:id="rId37"/>
    <p:sldId id="284" r:id="rId38"/>
    <p:sldId id="285" r:id="rId39"/>
    <p:sldId id="286" r:id="rId40"/>
    <p:sldId id="287" r:id="rId41"/>
    <p:sldId id="288" r:id="rId42"/>
    <p:sldId id="28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45" autoAdjust="0"/>
  </p:normalViewPr>
  <p:slideViewPr>
    <p:cSldViewPr snapToGrid="0" snapToObjects="1">
      <p:cViewPr varScale="1">
        <p:scale>
          <a:sx n="71" d="100"/>
          <a:sy n="71" d="100"/>
        </p:scale>
        <p:origin x="-10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CACEBC-7A18-EB49-8A52-AE3EDF551E94}" type="doc">
      <dgm:prSet loTypeId="urn:microsoft.com/office/officeart/2005/8/layout/balance1" loCatId="" qsTypeId="urn:microsoft.com/office/officeart/2005/8/quickstyle/3D2" qsCatId="3D" csTypeId="urn:microsoft.com/office/officeart/2005/8/colors/colorful3" csCatId="colorful" phldr="1"/>
      <dgm:spPr/>
      <dgm:t>
        <a:bodyPr/>
        <a:lstStyle/>
        <a:p>
          <a:endParaRPr lang="en-US"/>
        </a:p>
      </dgm:t>
    </dgm:pt>
    <dgm:pt modelId="{E1D0F9F6-5F91-054A-AA8E-27AE81313CCE}">
      <dgm:prSet phldrT="[Text]" custT="1"/>
      <dgm:spPr/>
      <dgm:t>
        <a:bodyPr/>
        <a:lstStyle/>
        <a:p>
          <a:r>
            <a:rPr lang="en-US" sz="2800" b="1" dirty="0" smtClean="0"/>
            <a:t>Advantages</a:t>
          </a:r>
          <a:endParaRPr lang="en-US" sz="2800" b="1" dirty="0"/>
        </a:p>
      </dgm:t>
    </dgm:pt>
    <dgm:pt modelId="{0C4A92C0-2DA7-C341-9DD8-4CE624B54F4F}" type="parTrans" cxnId="{68D0136D-9120-D742-822F-FEA745228565}">
      <dgm:prSet/>
      <dgm:spPr/>
      <dgm:t>
        <a:bodyPr/>
        <a:lstStyle/>
        <a:p>
          <a:endParaRPr lang="en-US"/>
        </a:p>
      </dgm:t>
    </dgm:pt>
    <dgm:pt modelId="{D2C16ADB-E7DA-1447-B2DE-110ED0F49AB7}" type="sibTrans" cxnId="{68D0136D-9120-D742-822F-FEA745228565}">
      <dgm:prSet/>
      <dgm:spPr/>
      <dgm:t>
        <a:bodyPr/>
        <a:lstStyle/>
        <a:p>
          <a:endParaRPr lang="en-US"/>
        </a:p>
      </dgm:t>
    </dgm:pt>
    <dgm:pt modelId="{3AC75CB2-9FAE-3C43-B3B6-E505B980C239}">
      <dgm:prSet phldrT="[Text]" custT="1"/>
      <dgm:spPr/>
      <dgm:t>
        <a:bodyPr/>
        <a:lstStyle/>
        <a:p>
          <a:r>
            <a:rPr lang="en-US" sz="2400" b="1" dirty="0" smtClean="0"/>
            <a:t>Can initiate right away</a:t>
          </a:r>
          <a:endParaRPr lang="en-US" sz="2400" b="1" dirty="0"/>
        </a:p>
      </dgm:t>
    </dgm:pt>
    <dgm:pt modelId="{1FDCC25E-3BAD-844D-A062-BE2A55821F39}" type="parTrans" cxnId="{4C8146E3-8F8D-0D4E-85A5-5CD640D34F4C}">
      <dgm:prSet/>
      <dgm:spPr/>
      <dgm:t>
        <a:bodyPr/>
        <a:lstStyle/>
        <a:p>
          <a:endParaRPr lang="en-US"/>
        </a:p>
      </dgm:t>
    </dgm:pt>
    <dgm:pt modelId="{C10EC173-2519-2742-99C5-47FF239315EA}" type="sibTrans" cxnId="{4C8146E3-8F8D-0D4E-85A5-5CD640D34F4C}">
      <dgm:prSet/>
      <dgm:spPr/>
      <dgm:t>
        <a:bodyPr/>
        <a:lstStyle/>
        <a:p>
          <a:endParaRPr lang="en-US"/>
        </a:p>
      </dgm:t>
    </dgm:pt>
    <dgm:pt modelId="{078BC6FB-EC0F-774D-855C-65755B9BF666}">
      <dgm:prSet phldrT="[Text]" custT="1"/>
      <dgm:spPr/>
      <dgm:t>
        <a:bodyPr/>
        <a:lstStyle/>
        <a:p>
          <a:r>
            <a:rPr lang="en-US" sz="2400" b="1" dirty="0" smtClean="0"/>
            <a:t>Simple</a:t>
          </a:r>
          <a:endParaRPr lang="en-US" sz="2400" b="1" dirty="0"/>
        </a:p>
      </dgm:t>
    </dgm:pt>
    <dgm:pt modelId="{BDD017AC-7F4D-BD4C-BC20-ECDC705266CA}" type="parTrans" cxnId="{7CC808FC-6E13-DA4F-BC58-DCB810F574F4}">
      <dgm:prSet/>
      <dgm:spPr/>
      <dgm:t>
        <a:bodyPr/>
        <a:lstStyle/>
        <a:p>
          <a:endParaRPr lang="en-US"/>
        </a:p>
      </dgm:t>
    </dgm:pt>
    <dgm:pt modelId="{03C0E0F8-1CFE-974C-A943-2B9910DBFA95}" type="sibTrans" cxnId="{7CC808FC-6E13-DA4F-BC58-DCB810F574F4}">
      <dgm:prSet/>
      <dgm:spPr/>
      <dgm:t>
        <a:bodyPr/>
        <a:lstStyle/>
        <a:p>
          <a:endParaRPr lang="en-US"/>
        </a:p>
      </dgm:t>
    </dgm:pt>
    <dgm:pt modelId="{9CCFEDD5-5A11-C943-8365-38CECB5D2A69}">
      <dgm:prSet phldrT="[Text]" custT="1"/>
      <dgm:spPr/>
      <dgm:t>
        <a:bodyPr/>
        <a:lstStyle/>
        <a:p>
          <a:r>
            <a:rPr lang="en-US" sz="2800" b="1" dirty="0" smtClean="0"/>
            <a:t>Disadvantages</a:t>
          </a:r>
          <a:endParaRPr lang="en-US" sz="2800" b="1" dirty="0"/>
        </a:p>
      </dgm:t>
    </dgm:pt>
    <dgm:pt modelId="{0BCB8085-6B34-CC40-B13B-EFF1B2E7DAF6}" type="parTrans" cxnId="{6156C4B8-B9F2-484E-B01D-12B8C2535668}">
      <dgm:prSet/>
      <dgm:spPr/>
      <dgm:t>
        <a:bodyPr/>
        <a:lstStyle/>
        <a:p>
          <a:endParaRPr lang="en-US"/>
        </a:p>
      </dgm:t>
    </dgm:pt>
    <dgm:pt modelId="{7A45A85B-04AA-8F48-93F7-EFAC14B1E560}" type="sibTrans" cxnId="{6156C4B8-B9F2-484E-B01D-12B8C2535668}">
      <dgm:prSet/>
      <dgm:spPr/>
      <dgm:t>
        <a:bodyPr/>
        <a:lstStyle/>
        <a:p>
          <a:endParaRPr lang="en-US"/>
        </a:p>
      </dgm:t>
    </dgm:pt>
    <dgm:pt modelId="{C43DAE62-6185-3947-AB89-96616F7983E0}">
      <dgm:prSet phldrT="[Text]" custT="1"/>
      <dgm:spPr/>
      <dgm:t>
        <a:bodyPr/>
        <a:lstStyle/>
        <a:p>
          <a:r>
            <a:rPr lang="en-US" sz="2400" b="1" dirty="0" smtClean="0"/>
            <a:t>Not individualized</a:t>
          </a:r>
          <a:endParaRPr lang="en-US" sz="2400" b="1" dirty="0"/>
        </a:p>
      </dgm:t>
    </dgm:pt>
    <dgm:pt modelId="{BF99E645-672A-D340-85C9-968A6CA9C62C}" type="parTrans" cxnId="{09F5CBF8-C413-3B4F-B536-4F164EA81F19}">
      <dgm:prSet/>
      <dgm:spPr/>
      <dgm:t>
        <a:bodyPr/>
        <a:lstStyle/>
        <a:p>
          <a:endParaRPr lang="en-US"/>
        </a:p>
      </dgm:t>
    </dgm:pt>
    <dgm:pt modelId="{BF12F4FA-C52D-BD4F-9726-16F421800541}" type="sibTrans" cxnId="{09F5CBF8-C413-3B4F-B536-4F164EA81F19}">
      <dgm:prSet/>
      <dgm:spPr/>
      <dgm:t>
        <a:bodyPr/>
        <a:lstStyle/>
        <a:p>
          <a:endParaRPr lang="en-US"/>
        </a:p>
      </dgm:t>
    </dgm:pt>
    <dgm:pt modelId="{A332BCA2-E8E1-6E43-9AB7-3271890AD638}">
      <dgm:prSet phldrT="[Text]" custT="1"/>
      <dgm:spPr/>
      <dgm:t>
        <a:bodyPr/>
        <a:lstStyle/>
        <a:p>
          <a:r>
            <a:rPr lang="en-US" sz="2400" b="1" dirty="0" smtClean="0"/>
            <a:t>“Reactive Approach”</a:t>
          </a:r>
          <a:endParaRPr lang="en-US" sz="2400" b="1" dirty="0"/>
        </a:p>
      </dgm:t>
    </dgm:pt>
    <dgm:pt modelId="{CF0F4FC7-1622-E145-BA1E-911AEA86022B}" type="parTrans" cxnId="{3EDCE2A1-2219-9043-8413-856ADEE5F3BB}">
      <dgm:prSet/>
      <dgm:spPr/>
      <dgm:t>
        <a:bodyPr/>
        <a:lstStyle/>
        <a:p>
          <a:endParaRPr lang="en-US"/>
        </a:p>
      </dgm:t>
    </dgm:pt>
    <dgm:pt modelId="{6D6193C7-6A36-9047-B4B4-2CE560687C51}" type="sibTrans" cxnId="{3EDCE2A1-2219-9043-8413-856ADEE5F3BB}">
      <dgm:prSet/>
      <dgm:spPr/>
      <dgm:t>
        <a:bodyPr/>
        <a:lstStyle/>
        <a:p>
          <a:endParaRPr lang="en-US"/>
        </a:p>
      </dgm:t>
    </dgm:pt>
    <dgm:pt modelId="{4E203099-7CCE-B645-BB03-EC8BF00A0DF2}">
      <dgm:prSet phldrT="[Text]" custT="1"/>
      <dgm:spPr/>
      <dgm:t>
        <a:bodyPr/>
        <a:lstStyle/>
        <a:p>
          <a:r>
            <a:rPr lang="en-US" sz="2400" b="1" dirty="0" smtClean="0"/>
            <a:t>Convenient</a:t>
          </a:r>
          <a:endParaRPr lang="en-US" sz="2400" b="1" dirty="0"/>
        </a:p>
      </dgm:t>
    </dgm:pt>
    <dgm:pt modelId="{AB5D3774-FCCD-1A46-9976-FBBA04F4EF8F}" type="parTrans" cxnId="{94EE1812-3339-B54A-B21F-1AF8AF388226}">
      <dgm:prSet/>
      <dgm:spPr/>
      <dgm:t>
        <a:bodyPr/>
        <a:lstStyle/>
        <a:p>
          <a:endParaRPr lang="en-US"/>
        </a:p>
      </dgm:t>
    </dgm:pt>
    <dgm:pt modelId="{73E19673-D6C6-BD46-8E9A-B0529B7FAC5E}" type="sibTrans" cxnId="{94EE1812-3339-B54A-B21F-1AF8AF388226}">
      <dgm:prSet/>
      <dgm:spPr/>
      <dgm:t>
        <a:bodyPr/>
        <a:lstStyle/>
        <a:p>
          <a:endParaRPr lang="en-US"/>
        </a:p>
      </dgm:t>
    </dgm:pt>
    <dgm:pt modelId="{0F4271F1-A66A-6647-BC43-A3E0A237EDDE}">
      <dgm:prSet phldrT="[Text]" custT="1"/>
      <dgm:spPr/>
      <dgm:t>
        <a:bodyPr/>
        <a:lstStyle/>
        <a:p>
          <a:r>
            <a:rPr lang="en-US" sz="2400" b="1" dirty="0" smtClean="0">
              <a:solidFill>
                <a:srgbClr val="660066"/>
              </a:solidFill>
            </a:rPr>
            <a:t>Not evidence based practice</a:t>
          </a:r>
          <a:endParaRPr lang="en-US" sz="2400" b="1" dirty="0">
            <a:solidFill>
              <a:srgbClr val="660066"/>
            </a:solidFill>
          </a:endParaRPr>
        </a:p>
      </dgm:t>
    </dgm:pt>
    <dgm:pt modelId="{DBBD2C90-7762-D04B-BFD1-CB327E2E8639}" type="parTrans" cxnId="{A66BD6D9-073C-1E48-BAC0-5A2CE19F9CC2}">
      <dgm:prSet/>
      <dgm:spPr/>
      <dgm:t>
        <a:bodyPr/>
        <a:lstStyle/>
        <a:p>
          <a:endParaRPr lang="en-US"/>
        </a:p>
      </dgm:t>
    </dgm:pt>
    <dgm:pt modelId="{00BF34A7-9A0A-AC45-A42D-6F092DAF6930}" type="sibTrans" cxnId="{A66BD6D9-073C-1E48-BAC0-5A2CE19F9CC2}">
      <dgm:prSet/>
      <dgm:spPr/>
      <dgm:t>
        <a:bodyPr/>
        <a:lstStyle/>
        <a:p>
          <a:endParaRPr lang="en-US"/>
        </a:p>
      </dgm:t>
    </dgm:pt>
    <dgm:pt modelId="{16438F11-D368-7E4F-974F-CA9090DC674B}">
      <dgm:prSet phldrT="[Text]" custT="1"/>
      <dgm:spPr/>
      <dgm:t>
        <a:bodyPr/>
        <a:lstStyle/>
        <a:p>
          <a:r>
            <a:rPr lang="en-US" sz="2400" b="1" dirty="0" smtClean="0"/>
            <a:t>Creates a “roller coaster” effect</a:t>
          </a:r>
          <a:endParaRPr lang="en-US" sz="2400" b="1" dirty="0"/>
        </a:p>
      </dgm:t>
    </dgm:pt>
    <dgm:pt modelId="{DB3383E3-7981-9F47-BFBE-7F9B0571B510}" type="parTrans" cxnId="{99EFE241-C8F8-8740-A1F8-8AB648B66CA2}">
      <dgm:prSet/>
      <dgm:spPr/>
      <dgm:t>
        <a:bodyPr/>
        <a:lstStyle/>
        <a:p>
          <a:endParaRPr lang="en-US"/>
        </a:p>
      </dgm:t>
    </dgm:pt>
    <dgm:pt modelId="{0DF13548-5F75-194F-A133-1DE1CC331B9A}" type="sibTrans" cxnId="{99EFE241-C8F8-8740-A1F8-8AB648B66CA2}">
      <dgm:prSet/>
      <dgm:spPr/>
      <dgm:t>
        <a:bodyPr/>
        <a:lstStyle/>
        <a:p>
          <a:endParaRPr lang="en-US"/>
        </a:p>
      </dgm:t>
    </dgm:pt>
    <dgm:pt modelId="{8B9B8041-1200-904E-91ED-36CF88BD43FE}" type="pres">
      <dgm:prSet presAssocID="{79CACEBC-7A18-EB49-8A52-AE3EDF551E94}" presName="outerComposite" presStyleCnt="0">
        <dgm:presLayoutVars>
          <dgm:chMax val="2"/>
          <dgm:animLvl val="lvl"/>
          <dgm:resizeHandles val="exact"/>
        </dgm:presLayoutVars>
      </dgm:prSet>
      <dgm:spPr/>
      <dgm:t>
        <a:bodyPr/>
        <a:lstStyle/>
        <a:p>
          <a:endParaRPr lang="en-US"/>
        </a:p>
      </dgm:t>
    </dgm:pt>
    <dgm:pt modelId="{2D8CA4D9-2E28-9343-B0C2-C1D9D993B7CA}" type="pres">
      <dgm:prSet presAssocID="{79CACEBC-7A18-EB49-8A52-AE3EDF551E94}" presName="dummyMaxCanvas" presStyleCnt="0"/>
      <dgm:spPr/>
      <dgm:t>
        <a:bodyPr/>
        <a:lstStyle/>
        <a:p>
          <a:endParaRPr lang="en-US"/>
        </a:p>
      </dgm:t>
    </dgm:pt>
    <dgm:pt modelId="{72A57613-D561-F84C-AD0D-E6A91889AC15}" type="pres">
      <dgm:prSet presAssocID="{79CACEBC-7A18-EB49-8A52-AE3EDF551E94}" presName="parentComposite" presStyleCnt="0"/>
      <dgm:spPr/>
      <dgm:t>
        <a:bodyPr/>
        <a:lstStyle/>
        <a:p>
          <a:endParaRPr lang="en-US"/>
        </a:p>
      </dgm:t>
    </dgm:pt>
    <dgm:pt modelId="{F36F81AE-5D2F-B54B-AD22-6D07C0723736}" type="pres">
      <dgm:prSet presAssocID="{79CACEBC-7A18-EB49-8A52-AE3EDF551E94}" presName="parent1" presStyleLbl="alignAccFollowNode1" presStyleIdx="0" presStyleCnt="4" custScaleX="158162" custScaleY="42750" custLinFactNeighborX="-26900" custLinFactNeighborY="-20130">
        <dgm:presLayoutVars>
          <dgm:chMax val="4"/>
        </dgm:presLayoutVars>
      </dgm:prSet>
      <dgm:spPr/>
      <dgm:t>
        <a:bodyPr/>
        <a:lstStyle/>
        <a:p>
          <a:endParaRPr lang="en-US"/>
        </a:p>
      </dgm:t>
    </dgm:pt>
    <dgm:pt modelId="{5261AB23-5873-C348-8B3E-1329C392233E}" type="pres">
      <dgm:prSet presAssocID="{79CACEBC-7A18-EB49-8A52-AE3EDF551E94}" presName="parent2" presStyleLbl="alignAccFollowNode1" presStyleIdx="1" presStyleCnt="4" custScaleX="161084" custScaleY="42750" custLinFactNeighborX="28460" custLinFactNeighborY="-21960">
        <dgm:presLayoutVars>
          <dgm:chMax val="4"/>
        </dgm:presLayoutVars>
      </dgm:prSet>
      <dgm:spPr/>
      <dgm:t>
        <a:bodyPr/>
        <a:lstStyle/>
        <a:p>
          <a:endParaRPr lang="en-US"/>
        </a:p>
      </dgm:t>
    </dgm:pt>
    <dgm:pt modelId="{7A5A2E46-E8A2-824E-9BD4-A16D04B09F1F}" type="pres">
      <dgm:prSet presAssocID="{79CACEBC-7A18-EB49-8A52-AE3EDF551E94}" presName="childrenComposite" presStyleCnt="0"/>
      <dgm:spPr/>
      <dgm:t>
        <a:bodyPr/>
        <a:lstStyle/>
        <a:p>
          <a:endParaRPr lang="en-US"/>
        </a:p>
      </dgm:t>
    </dgm:pt>
    <dgm:pt modelId="{A25F5483-F1E7-1E42-90D5-450E777B3446}" type="pres">
      <dgm:prSet presAssocID="{79CACEBC-7A18-EB49-8A52-AE3EDF551E94}" presName="dummyMaxCanvas_ChildArea" presStyleCnt="0"/>
      <dgm:spPr/>
      <dgm:t>
        <a:bodyPr/>
        <a:lstStyle/>
        <a:p>
          <a:endParaRPr lang="en-US"/>
        </a:p>
      </dgm:t>
    </dgm:pt>
    <dgm:pt modelId="{D16BD454-6258-8A46-A4E9-86E6AF143728}" type="pres">
      <dgm:prSet presAssocID="{79CACEBC-7A18-EB49-8A52-AE3EDF551E94}" presName="fulcrum" presStyleLbl="alignAccFollowNode1" presStyleIdx="2" presStyleCnt="4"/>
      <dgm:spPr/>
      <dgm:t>
        <a:bodyPr/>
        <a:lstStyle/>
        <a:p>
          <a:endParaRPr lang="en-US"/>
        </a:p>
      </dgm:t>
    </dgm:pt>
    <dgm:pt modelId="{C25F8DF9-091E-EC46-ACE2-C262E5B98BC3}" type="pres">
      <dgm:prSet presAssocID="{79CACEBC-7A18-EB49-8A52-AE3EDF551E94}" presName="balance_34" presStyleLbl="alignAccFollowNode1" presStyleIdx="3" presStyleCnt="4" custScaleX="179889" custScaleY="137858">
        <dgm:presLayoutVars>
          <dgm:bulletEnabled val="1"/>
        </dgm:presLayoutVars>
      </dgm:prSet>
      <dgm:spPr/>
      <dgm:t>
        <a:bodyPr/>
        <a:lstStyle/>
        <a:p>
          <a:endParaRPr lang="en-US"/>
        </a:p>
      </dgm:t>
    </dgm:pt>
    <dgm:pt modelId="{52ED51E3-E235-E242-B8C4-F4D4ADB63F92}" type="pres">
      <dgm:prSet presAssocID="{79CACEBC-7A18-EB49-8A52-AE3EDF551E94}" presName="right_34_1" presStyleLbl="node1" presStyleIdx="0" presStyleCnt="7" custScaleX="177940" custScaleY="121640" custLinFactNeighborX="20837" custLinFactNeighborY="0">
        <dgm:presLayoutVars>
          <dgm:bulletEnabled val="1"/>
        </dgm:presLayoutVars>
      </dgm:prSet>
      <dgm:spPr/>
      <dgm:t>
        <a:bodyPr/>
        <a:lstStyle/>
        <a:p>
          <a:endParaRPr lang="en-US"/>
        </a:p>
      </dgm:t>
    </dgm:pt>
    <dgm:pt modelId="{F7384253-E87A-364D-83E7-FC5B4F38F770}" type="pres">
      <dgm:prSet presAssocID="{79CACEBC-7A18-EB49-8A52-AE3EDF551E94}" presName="right_34_2" presStyleLbl="node1" presStyleIdx="1" presStyleCnt="7" custScaleX="150571" custScaleY="119909" custLinFactNeighborX="27783" custLinFactNeighborY="-3468">
        <dgm:presLayoutVars>
          <dgm:bulletEnabled val="1"/>
        </dgm:presLayoutVars>
      </dgm:prSet>
      <dgm:spPr/>
      <dgm:t>
        <a:bodyPr/>
        <a:lstStyle/>
        <a:p>
          <a:endParaRPr lang="en-US"/>
        </a:p>
      </dgm:t>
    </dgm:pt>
    <dgm:pt modelId="{7788FAC4-F98C-0F4A-A234-1A18A9257DE3}" type="pres">
      <dgm:prSet presAssocID="{79CACEBC-7A18-EB49-8A52-AE3EDF551E94}" presName="right_34_3" presStyleLbl="node1" presStyleIdx="2" presStyleCnt="7" custScaleX="150571" custScaleY="119909" custLinFactNeighborX="3473" custLinFactNeighborY="-12364">
        <dgm:presLayoutVars>
          <dgm:bulletEnabled val="1"/>
        </dgm:presLayoutVars>
      </dgm:prSet>
      <dgm:spPr/>
      <dgm:t>
        <a:bodyPr/>
        <a:lstStyle/>
        <a:p>
          <a:endParaRPr lang="en-US"/>
        </a:p>
      </dgm:t>
    </dgm:pt>
    <dgm:pt modelId="{2D92AF40-CBC0-8F4C-916F-BB71FD862F06}" type="pres">
      <dgm:prSet presAssocID="{79CACEBC-7A18-EB49-8A52-AE3EDF551E94}" presName="right_34_4" presStyleLbl="node1" presStyleIdx="3" presStyleCnt="7" custScaleX="150571" custScaleY="119909" custLinFactNeighborX="15628" custLinFactNeighborY="-14506">
        <dgm:presLayoutVars>
          <dgm:bulletEnabled val="1"/>
        </dgm:presLayoutVars>
      </dgm:prSet>
      <dgm:spPr/>
      <dgm:t>
        <a:bodyPr/>
        <a:lstStyle/>
        <a:p>
          <a:endParaRPr lang="en-US"/>
        </a:p>
      </dgm:t>
    </dgm:pt>
    <dgm:pt modelId="{2D1690DC-A301-6648-8E6B-54F1E94FA7ED}" type="pres">
      <dgm:prSet presAssocID="{79CACEBC-7A18-EB49-8A52-AE3EDF551E94}" presName="left_34_1" presStyleLbl="node1" presStyleIdx="4" presStyleCnt="7" custScaleX="129402" custScaleY="112820" custLinFactNeighborX="-31497" custLinFactNeighborY="-23554">
        <dgm:presLayoutVars>
          <dgm:bulletEnabled val="1"/>
        </dgm:presLayoutVars>
      </dgm:prSet>
      <dgm:spPr/>
      <dgm:t>
        <a:bodyPr/>
        <a:lstStyle/>
        <a:p>
          <a:endParaRPr lang="en-US"/>
        </a:p>
      </dgm:t>
    </dgm:pt>
    <dgm:pt modelId="{356BF03C-8507-E944-B7B9-119B1A32C42D}" type="pres">
      <dgm:prSet presAssocID="{79CACEBC-7A18-EB49-8A52-AE3EDF551E94}" presName="left_34_2" presStyleLbl="node1" presStyleIdx="5" presStyleCnt="7" custScaleX="129402" custScaleY="112820" custLinFactNeighborX="-17364" custLinFactNeighborY="-17130">
        <dgm:presLayoutVars>
          <dgm:bulletEnabled val="1"/>
        </dgm:presLayoutVars>
      </dgm:prSet>
      <dgm:spPr/>
      <dgm:t>
        <a:bodyPr/>
        <a:lstStyle/>
        <a:p>
          <a:endParaRPr lang="en-US"/>
        </a:p>
      </dgm:t>
    </dgm:pt>
    <dgm:pt modelId="{2EA0C38C-842E-6742-8C39-3A0901D252A2}" type="pres">
      <dgm:prSet presAssocID="{79CACEBC-7A18-EB49-8A52-AE3EDF551E94}" presName="left_34_3" presStyleLbl="node1" presStyleIdx="6" presStyleCnt="7" custScaleX="129402" custScaleY="112820" custLinFactNeighborX="-29013" custLinFactNeighborY="-23554">
        <dgm:presLayoutVars>
          <dgm:bulletEnabled val="1"/>
        </dgm:presLayoutVars>
      </dgm:prSet>
      <dgm:spPr/>
      <dgm:t>
        <a:bodyPr/>
        <a:lstStyle/>
        <a:p>
          <a:endParaRPr lang="en-US"/>
        </a:p>
      </dgm:t>
    </dgm:pt>
  </dgm:ptLst>
  <dgm:cxnLst>
    <dgm:cxn modelId="{7CC808FC-6E13-DA4F-BC58-DCB810F574F4}" srcId="{E1D0F9F6-5F91-054A-AA8E-27AE81313CCE}" destId="{078BC6FB-EC0F-774D-855C-65755B9BF666}" srcOrd="1" destOrd="0" parTransId="{BDD017AC-7F4D-BD4C-BC20-ECDC705266CA}" sibTransId="{03C0E0F8-1CFE-974C-A943-2B9910DBFA95}"/>
    <dgm:cxn modelId="{6156C4B8-B9F2-484E-B01D-12B8C2535668}" srcId="{79CACEBC-7A18-EB49-8A52-AE3EDF551E94}" destId="{9CCFEDD5-5A11-C943-8365-38CECB5D2A69}" srcOrd="1" destOrd="0" parTransId="{0BCB8085-6B34-CC40-B13B-EFF1B2E7DAF6}" sibTransId="{7A45A85B-04AA-8F48-93F7-EFAC14B1E560}"/>
    <dgm:cxn modelId="{3EDCE2A1-2219-9043-8413-856ADEE5F3BB}" srcId="{9CCFEDD5-5A11-C943-8365-38CECB5D2A69}" destId="{A332BCA2-E8E1-6E43-9AB7-3271890AD638}" srcOrd="2" destOrd="0" parTransId="{CF0F4FC7-1622-E145-BA1E-911AEA86022B}" sibTransId="{6D6193C7-6A36-9047-B4B4-2CE560687C51}"/>
    <dgm:cxn modelId="{A66BD6D9-073C-1E48-BAC0-5A2CE19F9CC2}" srcId="{9CCFEDD5-5A11-C943-8365-38CECB5D2A69}" destId="{0F4271F1-A66A-6647-BC43-A3E0A237EDDE}" srcOrd="3" destOrd="0" parTransId="{DBBD2C90-7762-D04B-BFD1-CB327E2E8639}" sibTransId="{00BF34A7-9A0A-AC45-A42D-6F092DAF6930}"/>
    <dgm:cxn modelId="{AAC62C14-5006-F84D-8F36-047EE535C7FB}" type="presOf" srcId="{078BC6FB-EC0F-774D-855C-65755B9BF666}" destId="{356BF03C-8507-E944-B7B9-119B1A32C42D}" srcOrd="0" destOrd="0" presId="urn:microsoft.com/office/officeart/2005/8/layout/balance1"/>
    <dgm:cxn modelId="{84FCA8B3-8B94-0246-9D07-049B016FCD46}" type="presOf" srcId="{4E203099-7CCE-B645-BB03-EC8BF00A0DF2}" destId="{2EA0C38C-842E-6742-8C39-3A0901D252A2}" srcOrd="0" destOrd="0" presId="urn:microsoft.com/office/officeart/2005/8/layout/balance1"/>
    <dgm:cxn modelId="{A300F455-79EF-F141-BB4E-8BAE056B995F}" type="presOf" srcId="{A332BCA2-E8E1-6E43-9AB7-3271890AD638}" destId="{7788FAC4-F98C-0F4A-A234-1A18A9257DE3}" srcOrd="0" destOrd="0" presId="urn:microsoft.com/office/officeart/2005/8/layout/balance1"/>
    <dgm:cxn modelId="{38E78ED0-5561-6B41-A3D0-F92C09A20052}" type="presOf" srcId="{79CACEBC-7A18-EB49-8A52-AE3EDF551E94}" destId="{8B9B8041-1200-904E-91ED-36CF88BD43FE}" srcOrd="0" destOrd="0" presId="urn:microsoft.com/office/officeart/2005/8/layout/balance1"/>
    <dgm:cxn modelId="{B04BD9B4-A0A0-9E40-887D-7FD508391BAF}" type="presOf" srcId="{16438F11-D368-7E4F-974F-CA9090DC674B}" destId="{F7384253-E87A-364D-83E7-FC5B4F38F770}" srcOrd="0" destOrd="0" presId="urn:microsoft.com/office/officeart/2005/8/layout/balance1"/>
    <dgm:cxn modelId="{09F5CBF8-C413-3B4F-B536-4F164EA81F19}" srcId="{9CCFEDD5-5A11-C943-8365-38CECB5D2A69}" destId="{C43DAE62-6185-3947-AB89-96616F7983E0}" srcOrd="0" destOrd="0" parTransId="{BF99E645-672A-D340-85C9-968A6CA9C62C}" sibTransId="{BF12F4FA-C52D-BD4F-9726-16F421800541}"/>
    <dgm:cxn modelId="{FCF99637-4737-0A46-8F70-E15934529C74}" type="presOf" srcId="{3AC75CB2-9FAE-3C43-B3B6-E505B980C239}" destId="{2D1690DC-A301-6648-8E6B-54F1E94FA7ED}" srcOrd="0" destOrd="0" presId="urn:microsoft.com/office/officeart/2005/8/layout/balance1"/>
    <dgm:cxn modelId="{68D0136D-9120-D742-822F-FEA745228565}" srcId="{79CACEBC-7A18-EB49-8A52-AE3EDF551E94}" destId="{E1D0F9F6-5F91-054A-AA8E-27AE81313CCE}" srcOrd="0" destOrd="0" parTransId="{0C4A92C0-2DA7-C341-9DD8-4CE624B54F4F}" sibTransId="{D2C16ADB-E7DA-1447-B2DE-110ED0F49AB7}"/>
    <dgm:cxn modelId="{550F394B-4943-ED4A-B5AB-683CAB03773B}" type="presOf" srcId="{0F4271F1-A66A-6647-BC43-A3E0A237EDDE}" destId="{2D92AF40-CBC0-8F4C-916F-BB71FD862F06}" srcOrd="0" destOrd="0" presId="urn:microsoft.com/office/officeart/2005/8/layout/balance1"/>
    <dgm:cxn modelId="{E8A8965F-B29C-694D-86F0-9881EBC3AF16}" type="presOf" srcId="{9CCFEDD5-5A11-C943-8365-38CECB5D2A69}" destId="{5261AB23-5873-C348-8B3E-1329C392233E}" srcOrd="0" destOrd="0" presId="urn:microsoft.com/office/officeart/2005/8/layout/balance1"/>
    <dgm:cxn modelId="{99EFE241-C8F8-8740-A1F8-8AB648B66CA2}" srcId="{9CCFEDD5-5A11-C943-8365-38CECB5D2A69}" destId="{16438F11-D368-7E4F-974F-CA9090DC674B}" srcOrd="1" destOrd="0" parTransId="{DB3383E3-7981-9F47-BFBE-7F9B0571B510}" sibTransId="{0DF13548-5F75-194F-A133-1DE1CC331B9A}"/>
    <dgm:cxn modelId="{1AE20248-1E36-BF4E-AFB0-BEF9769501B0}" type="presOf" srcId="{E1D0F9F6-5F91-054A-AA8E-27AE81313CCE}" destId="{F36F81AE-5D2F-B54B-AD22-6D07C0723736}" srcOrd="0" destOrd="0" presId="urn:microsoft.com/office/officeart/2005/8/layout/balance1"/>
    <dgm:cxn modelId="{4C8146E3-8F8D-0D4E-85A5-5CD640D34F4C}" srcId="{E1D0F9F6-5F91-054A-AA8E-27AE81313CCE}" destId="{3AC75CB2-9FAE-3C43-B3B6-E505B980C239}" srcOrd="0" destOrd="0" parTransId="{1FDCC25E-3BAD-844D-A062-BE2A55821F39}" sibTransId="{C10EC173-2519-2742-99C5-47FF239315EA}"/>
    <dgm:cxn modelId="{94EE1812-3339-B54A-B21F-1AF8AF388226}" srcId="{E1D0F9F6-5F91-054A-AA8E-27AE81313CCE}" destId="{4E203099-7CCE-B645-BB03-EC8BF00A0DF2}" srcOrd="2" destOrd="0" parTransId="{AB5D3774-FCCD-1A46-9976-FBBA04F4EF8F}" sibTransId="{73E19673-D6C6-BD46-8E9A-B0529B7FAC5E}"/>
    <dgm:cxn modelId="{53A96E77-EBF1-6746-9521-39B661D2A2EF}" type="presOf" srcId="{C43DAE62-6185-3947-AB89-96616F7983E0}" destId="{52ED51E3-E235-E242-B8C4-F4D4ADB63F92}" srcOrd="0" destOrd="0" presId="urn:microsoft.com/office/officeart/2005/8/layout/balance1"/>
    <dgm:cxn modelId="{C59310E5-82E9-D04E-BE68-16DB99D4B667}" type="presParOf" srcId="{8B9B8041-1200-904E-91ED-36CF88BD43FE}" destId="{2D8CA4D9-2E28-9343-B0C2-C1D9D993B7CA}" srcOrd="0" destOrd="0" presId="urn:microsoft.com/office/officeart/2005/8/layout/balance1"/>
    <dgm:cxn modelId="{0A002243-DC96-AB45-8E51-FD7C52F34D99}" type="presParOf" srcId="{8B9B8041-1200-904E-91ED-36CF88BD43FE}" destId="{72A57613-D561-F84C-AD0D-E6A91889AC15}" srcOrd="1" destOrd="0" presId="urn:microsoft.com/office/officeart/2005/8/layout/balance1"/>
    <dgm:cxn modelId="{851EC94E-C6B4-834B-9569-57BDAE54789F}" type="presParOf" srcId="{72A57613-D561-F84C-AD0D-E6A91889AC15}" destId="{F36F81AE-5D2F-B54B-AD22-6D07C0723736}" srcOrd="0" destOrd="0" presId="urn:microsoft.com/office/officeart/2005/8/layout/balance1"/>
    <dgm:cxn modelId="{5585A763-4689-2A4E-BAC5-830FB3C5137D}" type="presParOf" srcId="{72A57613-D561-F84C-AD0D-E6A91889AC15}" destId="{5261AB23-5873-C348-8B3E-1329C392233E}" srcOrd="1" destOrd="0" presId="urn:microsoft.com/office/officeart/2005/8/layout/balance1"/>
    <dgm:cxn modelId="{FE443BB4-9945-CD4E-94B2-ECE7379C82CF}" type="presParOf" srcId="{8B9B8041-1200-904E-91ED-36CF88BD43FE}" destId="{7A5A2E46-E8A2-824E-9BD4-A16D04B09F1F}" srcOrd="2" destOrd="0" presId="urn:microsoft.com/office/officeart/2005/8/layout/balance1"/>
    <dgm:cxn modelId="{16E5A712-F3F0-6342-91FB-EAA9B186C336}" type="presParOf" srcId="{7A5A2E46-E8A2-824E-9BD4-A16D04B09F1F}" destId="{A25F5483-F1E7-1E42-90D5-450E777B3446}" srcOrd="0" destOrd="0" presId="urn:microsoft.com/office/officeart/2005/8/layout/balance1"/>
    <dgm:cxn modelId="{ED9D6E25-9D7B-B744-AD9B-99C5ADC8DEC3}" type="presParOf" srcId="{7A5A2E46-E8A2-824E-9BD4-A16D04B09F1F}" destId="{D16BD454-6258-8A46-A4E9-86E6AF143728}" srcOrd="1" destOrd="0" presId="urn:microsoft.com/office/officeart/2005/8/layout/balance1"/>
    <dgm:cxn modelId="{5B5F5B0C-BA91-E349-9375-9AFB92F6993D}" type="presParOf" srcId="{7A5A2E46-E8A2-824E-9BD4-A16D04B09F1F}" destId="{C25F8DF9-091E-EC46-ACE2-C262E5B98BC3}" srcOrd="2" destOrd="0" presId="urn:microsoft.com/office/officeart/2005/8/layout/balance1"/>
    <dgm:cxn modelId="{980A623E-99A2-EC49-AE15-5EF9D2298A76}" type="presParOf" srcId="{7A5A2E46-E8A2-824E-9BD4-A16D04B09F1F}" destId="{52ED51E3-E235-E242-B8C4-F4D4ADB63F92}" srcOrd="3" destOrd="0" presId="urn:microsoft.com/office/officeart/2005/8/layout/balance1"/>
    <dgm:cxn modelId="{0B7B71A0-2DE5-F143-9C22-A29E13C0BCCB}" type="presParOf" srcId="{7A5A2E46-E8A2-824E-9BD4-A16D04B09F1F}" destId="{F7384253-E87A-364D-83E7-FC5B4F38F770}" srcOrd="4" destOrd="0" presId="urn:microsoft.com/office/officeart/2005/8/layout/balance1"/>
    <dgm:cxn modelId="{C565AFBA-5522-3145-B649-42DA6DB59CB2}" type="presParOf" srcId="{7A5A2E46-E8A2-824E-9BD4-A16D04B09F1F}" destId="{7788FAC4-F98C-0F4A-A234-1A18A9257DE3}" srcOrd="5" destOrd="0" presId="urn:microsoft.com/office/officeart/2005/8/layout/balance1"/>
    <dgm:cxn modelId="{2E1F3EEA-B514-3A4C-A986-0249C4A2B850}" type="presParOf" srcId="{7A5A2E46-E8A2-824E-9BD4-A16D04B09F1F}" destId="{2D92AF40-CBC0-8F4C-916F-BB71FD862F06}" srcOrd="6" destOrd="0" presId="urn:microsoft.com/office/officeart/2005/8/layout/balance1"/>
    <dgm:cxn modelId="{D7DC585B-DC17-A34A-83F0-465732A93958}" type="presParOf" srcId="{7A5A2E46-E8A2-824E-9BD4-A16D04B09F1F}" destId="{2D1690DC-A301-6648-8E6B-54F1E94FA7ED}" srcOrd="7" destOrd="0" presId="urn:microsoft.com/office/officeart/2005/8/layout/balance1"/>
    <dgm:cxn modelId="{890B7220-EB7F-C441-91EF-338B795235CD}" type="presParOf" srcId="{7A5A2E46-E8A2-824E-9BD4-A16D04B09F1F}" destId="{356BF03C-8507-E944-B7B9-119B1A32C42D}" srcOrd="8" destOrd="0" presId="urn:microsoft.com/office/officeart/2005/8/layout/balance1"/>
    <dgm:cxn modelId="{AA1A93C6-A603-0640-AB0F-3E8E3FE91704}" type="presParOf" srcId="{7A5A2E46-E8A2-824E-9BD4-A16D04B09F1F}" destId="{2EA0C38C-842E-6742-8C39-3A0901D252A2}"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CACEBC-7A18-EB49-8A52-AE3EDF551E94}" type="doc">
      <dgm:prSet loTypeId="urn:microsoft.com/office/officeart/2005/8/layout/balance1" loCatId="" qsTypeId="urn:microsoft.com/office/officeart/2005/8/quickstyle/3D2" qsCatId="3D" csTypeId="urn:microsoft.com/office/officeart/2005/8/colors/colorful3" csCatId="colorful" phldr="1"/>
      <dgm:spPr/>
      <dgm:t>
        <a:bodyPr/>
        <a:lstStyle/>
        <a:p>
          <a:endParaRPr lang="en-US"/>
        </a:p>
      </dgm:t>
    </dgm:pt>
    <dgm:pt modelId="{E1D0F9F6-5F91-054A-AA8E-27AE81313CCE}">
      <dgm:prSet phldrT="[Text]" custT="1"/>
      <dgm:spPr/>
      <dgm:t>
        <a:bodyPr/>
        <a:lstStyle/>
        <a:p>
          <a:r>
            <a:rPr lang="en-US" sz="2800" b="1" dirty="0" smtClean="0"/>
            <a:t>Advantages</a:t>
          </a:r>
          <a:endParaRPr lang="en-US" sz="2800" b="1" dirty="0"/>
        </a:p>
      </dgm:t>
    </dgm:pt>
    <dgm:pt modelId="{0C4A92C0-2DA7-C341-9DD8-4CE624B54F4F}" type="parTrans" cxnId="{68D0136D-9120-D742-822F-FEA745228565}">
      <dgm:prSet/>
      <dgm:spPr/>
      <dgm:t>
        <a:bodyPr/>
        <a:lstStyle/>
        <a:p>
          <a:endParaRPr lang="en-US"/>
        </a:p>
      </dgm:t>
    </dgm:pt>
    <dgm:pt modelId="{D2C16ADB-E7DA-1447-B2DE-110ED0F49AB7}" type="sibTrans" cxnId="{68D0136D-9120-D742-822F-FEA745228565}">
      <dgm:prSet/>
      <dgm:spPr/>
      <dgm:t>
        <a:bodyPr/>
        <a:lstStyle/>
        <a:p>
          <a:endParaRPr lang="en-US"/>
        </a:p>
      </dgm:t>
    </dgm:pt>
    <dgm:pt modelId="{3AC75CB2-9FAE-3C43-B3B6-E505B980C239}">
      <dgm:prSet phldrT="[Text]" custT="1"/>
      <dgm:spPr/>
      <dgm:t>
        <a:bodyPr/>
        <a:lstStyle/>
        <a:p>
          <a:r>
            <a:rPr lang="en-US" sz="2400" b="1" dirty="0" smtClean="0"/>
            <a:t>Can initiate right away</a:t>
          </a:r>
          <a:endParaRPr lang="en-US" sz="2400" b="1" dirty="0"/>
        </a:p>
      </dgm:t>
    </dgm:pt>
    <dgm:pt modelId="{1FDCC25E-3BAD-844D-A062-BE2A55821F39}" type="parTrans" cxnId="{4C8146E3-8F8D-0D4E-85A5-5CD640D34F4C}">
      <dgm:prSet/>
      <dgm:spPr/>
      <dgm:t>
        <a:bodyPr/>
        <a:lstStyle/>
        <a:p>
          <a:endParaRPr lang="en-US"/>
        </a:p>
      </dgm:t>
    </dgm:pt>
    <dgm:pt modelId="{C10EC173-2519-2742-99C5-47FF239315EA}" type="sibTrans" cxnId="{4C8146E3-8F8D-0D4E-85A5-5CD640D34F4C}">
      <dgm:prSet/>
      <dgm:spPr/>
      <dgm:t>
        <a:bodyPr/>
        <a:lstStyle/>
        <a:p>
          <a:endParaRPr lang="en-US"/>
        </a:p>
      </dgm:t>
    </dgm:pt>
    <dgm:pt modelId="{078BC6FB-EC0F-774D-855C-65755B9BF666}">
      <dgm:prSet phldrT="[Text]" custT="1"/>
      <dgm:spPr/>
      <dgm:t>
        <a:bodyPr/>
        <a:lstStyle/>
        <a:p>
          <a:r>
            <a:rPr lang="en-US" sz="2400" b="1" dirty="0" smtClean="0"/>
            <a:t>Simple</a:t>
          </a:r>
          <a:endParaRPr lang="en-US" sz="2400" b="1" dirty="0"/>
        </a:p>
      </dgm:t>
    </dgm:pt>
    <dgm:pt modelId="{BDD017AC-7F4D-BD4C-BC20-ECDC705266CA}" type="parTrans" cxnId="{7CC808FC-6E13-DA4F-BC58-DCB810F574F4}">
      <dgm:prSet/>
      <dgm:spPr/>
      <dgm:t>
        <a:bodyPr/>
        <a:lstStyle/>
        <a:p>
          <a:endParaRPr lang="en-US"/>
        </a:p>
      </dgm:t>
    </dgm:pt>
    <dgm:pt modelId="{03C0E0F8-1CFE-974C-A943-2B9910DBFA95}" type="sibTrans" cxnId="{7CC808FC-6E13-DA4F-BC58-DCB810F574F4}">
      <dgm:prSet/>
      <dgm:spPr/>
      <dgm:t>
        <a:bodyPr/>
        <a:lstStyle/>
        <a:p>
          <a:endParaRPr lang="en-US"/>
        </a:p>
      </dgm:t>
    </dgm:pt>
    <dgm:pt modelId="{9CCFEDD5-5A11-C943-8365-38CECB5D2A69}">
      <dgm:prSet phldrT="[Text]" custT="1"/>
      <dgm:spPr/>
      <dgm:t>
        <a:bodyPr/>
        <a:lstStyle/>
        <a:p>
          <a:r>
            <a:rPr lang="en-US" sz="2800" b="1" dirty="0" smtClean="0"/>
            <a:t>Disadvantages</a:t>
          </a:r>
          <a:endParaRPr lang="en-US" sz="2800" b="1" dirty="0"/>
        </a:p>
      </dgm:t>
    </dgm:pt>
    <dgm:pt modelId="{0BCB8085-6B34-CC40-B13B-EFF1B2E7DAF6}" type="parTrans" cxnId="{6156C4B8-B9F2-484E-B01D-12B8C2535668}">
      <dgm:prSet/>
      <dgm:spPr/>
      <dgm:t>
        <a:bodyPr/>
        <a:lstStyle/>
        <a:p>
          <a:endParaRPr lang="en-US"/>
        </a:p>
      </dgm:t>
    </dgm:pt>
    <dgm:pt modelId="{7A45A85B-04AA-8F48-93F7-EFAC14B1E560}" type="sibTrans" cxnId="{6156C4B8-B9F2-484E-B01D-12B8C2535668}">
      <dgm:prSet/>
      <dgm:spPr/>
      <dgm:t>
        <a:bodyPr/>
        <a:lstStyle/>
        <a:p>
          <a:endParaRPr lang="en-US"/>
        </a:p>
      </dgm:t>
    </dgm:pt>
    <dgm:pt modelId="{C43DAE62-6185-3947-AB89-96616F7983E0}">
      <dgm:prSet phldrT="[Text]" custT="1"/>
      <dgm:spPr/>
      <dgm:t>
        <a:bodyPr/>
        <a:lstStyle/>
        <a:p>
          <a:r>
            <a:rPr lang="en-US" sz="2400" b="1" dirty="0" smtClean="0"/>
            <a:t>Not individualized</a:t>
          </a:r>
          <a:endParaRPr lang="en-US" sz="2400" b="1" dirty="0"/>
        </a:p>
      </dgm:t>
    </dgm:pt>
    <dgm:pt modelId="{BF99E645-672A-D340-85C9-968A6CA9C62C}" type="parTrans" cxnId="{09F5CBF8-C413-3B4F-B536-4F164EA81F19}">
      <dgm:prSet/>
      <dgm:spPr/>
      <dgm:t>
        <a:bodyPr/>
        <a:lstStyle/>
        <a:p>
          <a:endParaRPr lang="en-US"/>
        </a:p>
      </dgm:t>
    </dgm:pt>
    <dgm:pt modelId="{BF12F4FA-C52D-BD4F-9726-16F421800541}" type="sibTrans" cxnId="{09F5CBF8-C413-3B4F-B536-4F164EA81F19}">
      <dgm:prSet/>
      <dgm:spPr/>
      <dgm:t>
        <a:bodyPr/>
        <a:lstStyle/>
        <a:p>
          <a:endParaRPr lang="en-US"/>
        </a:p>
      </dgm:t>
    </dgm:pt>
    <dgm:pt modelId="{A332BCA2-E8E1-6E43-9AB7-3271890AD638}">
      <dgm:prSet phldrT="[Text]" custT="1"/>
      <dgm:spPr/>
      <dgm:t>
        <a:bodyPr/>
        <a:lstStyle/>
        <a:p>
          <a:r>
            <a:rPr lang="en-US" sz="2400" b="1" dirty="0" smtClean="0"/>
            <a:t>“Reactive Approach”</a:t>
          </a:r>
          <a:endParaRPr lang="en-US" sz="2400" b="1" dirty="0"/>
        </a:p>
      </dgm:t>
    </dgm:pt>
    <dgm:pt modelId="{CF0F4FC7-1622-E145-BA1E-911AEA86022B}" type="parTrans" cxnId="{3EDCE2A1-2219-9043-8413-856ADEE5F3BB}">
      <dgm:prSet/>
      <dgm:spPr/>
      <dgm:t>
        <a:bodyPr/>
        <a:lstStyle/>
        <a:p>
          <a:endParaRPr lang="en-US"/>
        </a:p>
      </dgm:t>
    </dgm:pt>
    <dgm:pt modelId="{6D6193C7-6A36-9047-B4B4-2CE560687C51}" type="sibTrans" cxnId="{3EDCE2A1-2219-9043-8413-856ADEE5F3BB}">
      <dgm:prSet/>
      <dgm:spPr/>
      <dgm:t>
        <a:bodyPr/>
        <a:lstStyle/>
        <a:p>
          <a:endParaRPr lang="en-US"/>
        </a:p>
      </dgm:t>
    </dgm:pt>
    <dgm:pt modelId="{4E203099-7CCE-B645-BB03-EC8BF00A0DF2}">
      <dgm:prSet phldrT="[Text]" custT="1"/>
      <dgm:spPr/>
      <dgm:t>
        <a:bodyPr/>
        <a:lstStyle/>
        <a:p>
          <a:r>
            <a:rPr lang="en-US" sz="2400" b="1" dirty="0" smtClean="0"/>
            <a:t>Convenient</a:t>
          </a:r>
          <a:endParaRPr lang="en-US" sz="2400" b="1" dirty="0"/>
        </a:p>
      </dgm:t>
    </dgm:pt>
    <dgm:pt modelId="{AB5D3774-FCCD-1A46-9976-FBBA04F4EF8F}" type="parTrans" cxnId="{94EE1812-3339-B54A-B21F-1AF8AF388226}">
      <dgm:prSet/>
      <dgm:spPr/>
      <dgm:t>
        <a:bodyPr/>
        <a:lstStyle/>
        <a:p>
          <a:endParaRPr lang="en-US"/>
        </a:p>
      </dgm:t>
    </dgm:pt>
    <dgm:pt modelId="{73E19673-D6C6-BD46-8E9A-B0529B7FAC5E}" type="sibTrans" cxnId="{94EE1812-3339-B54A-B21F-1AF8AF388226}">
      <dgm:prSet/>
      <dgm:spPr/>
      <dgm:t>
        <a:bodyPr/>
        <a:lstStyle/>
        <a:p>
          <a:endParaRPr lang="en-US"/>
        </a:p>
      </dgm:t>
    </dgm:pt>
    <dgm:pt modelId="{0F4271F1-A66A-6647-BC43-A3E0A237EDDE}">
      <dgm:prSet phldrT="[Text]" custT="1"/>
      <dgm:spPr/>
      <dgm:t>
        <a:bodyPr/>
        <a:lstStyle/>
        <a:p>
          <a:r>
            <a:rPr lang="en-US" sz="2400" b="1" dirty="0" smtClean="0">
              <a:solidFill>
                <a:schemeClr val="bg1"/>
              </a:solidFill>
            </a:rPr>
            <a:t>Not evidence based practice</a:t>
          </a:r>
          <a:endParaRPr lang="en-US" sz="2400" b="1" dirty="0">
            <a:solidFill>
              <a:schemeClr val="bg1"/>
            </a:solidFill>
          </a:endParaRPr>
        </a:p>
      </dgm:t>
    </dgm:pt>
    <dgm:pt modelId="{DBBD2C90-7762-D04B-BFD1-CB327E2E8639}" type="parTrans" cxnId="{A66BD6D9-073C-1E48-BAC0-5A2CE19F9CC2}">
      <dgm:prSet/>
      <dgm:spPr/>
      <dgm:t>
        <a:bodyPr/>
        <a:lstStyle/>
        <a:p>
          <a:endParaRPr lang="en-US"/>
        </a:p>
      </dgm:t>
    </dgm:pt>
    <dgm:pt modelId="{00BF34A7-9A0A-AC45-A42D-6F092DAF6930}" type="sibTrans" cxnId="{A66BD6D9-073C-1E48-BAC0-5A2CE19F9CC2}">
      <dgm:prSet/>
      <dgm:spPr/>
      <dgm:t>
        <a:bodyPr/>
        <a:lstStyle/>
        <a:p>
          <a:endParaRPr lang="en-US"/>
        </a:p>
      </dgm:t>
    </dgm:pt>
    <dgm:pt modelId="{16438F11-D368-7E4F-974F-CA9090DC674B}">
      <dgm:prSet phldrT="[Text]" custT="1"/>
      <dgm:spPr/>
      <dgm:t>
        <a:bodyPr/>
        <a:lstStyle/>
        <a:p>
          <a:r>
            <a:rPr lang="en-US" sz="2400" b="1" dirty="0" smtClean="0">
              <a:solidFill>
                <a:srgbClr val="660066"/>
              </a:solidFill>
            </a:rPr>
            <a:t>Creates a “roller coaster” effect</a:t>
          </a:r>
          <a:endParaRPr lang="en-US" sz="2400" b="1" dirty="0">
            <a:solidFill>
              <a:srgbClr val="660066"/>
            </a:solidFill>
          </a:endParaRPr>
        </a:p>
      </dgm:t>
    </dgm:pt>
    <dgm:pt modelId="{DB3383E3-7981-9F47-BFBE-7F9B0571B510}" type="parTrans" cxnId="{99EFE241-C8F8-8740-A1F8-8AB648B66CA2}">
      <dgm:prSet/>
      <dgm:spPr/>
      <dgm:t>
        <a:bodyPr/>
        <a:lstStyle/>
        <a:p>
          <a:endParaRPr lang="en-US"/>
        </a:p>
      </dgm:t>
    </dgm:pt>
    <dgm:pt modelId="{0DF13548-5F75-194F-A133-1DE1CC331B9A}" type="sibTrans" cxnId="{99EFE241-C8F8-8740-A1F8-8AB648B66CA2}">
      <dgm:prSet/>
      <dgm:spPr/>
      <dgm:t>
        <a:bodyPr/>
        <a:lstStyle/>
        <a:p>
          <a:endParaRPr lang="en-US"/>
        </a:p>
      </dgm:t>
    </dgm:pt>
    <dgm:pt modelId="{8B9B8041-1200-904E-91ED-36CF88BD43FE}" type="pres">
      <dgm:prSet presAssocID="{79CACEBC-7A18-EB49-8A52-AE3EDF551E94}" presName="outerComposite" presStyleCnt="0">
        <dgm:presLayoutVars>
          <dgm:chMax val="2"/>
          <dgm:animLvl val="lvl"/>
          <dgm:resizeHandles val="exact"/>
        </dgm:presLayoutVars>
      </dgm:prSet>
      <dgm:spPr/>
      <dgm:t>
        <a:bodyPr/>
        <a:lstStyle/>
        <a:p>
          <a:endParaRPr lang="en-US"/>
        </a:p>
      </dgm:t>
    </dgm:pt>
    <dgm:pt modelId="{2D8CA4D9-2E28-9343-B0C2-C1D9D993B7CA}" type="pres">
      <dgm:prSet presAssocID="{79CACEBC-7A18-EB49-8A52-AE3EDF551E94}" presName="dummyMaxCanvas" presStyleCnt="0"/>
      <dgm:spPr/>
      <dgm:t>
        <a:bodyPr/>
        <a:lstStyle/>
        <a:p>
          <a:endParaRPr lang="en-US"/>
        </a:p>
      </dgm:t>
    </dgm:pt>
    <dgm:pt modelId="{72A57613-D561-F84C-AD0D-E6A91889AC15}" type="pres">
      <dgm:prSet presAssocID="{79CACEBC-7A18-EB49-8A52-AE3EDF551E94}" presName="parentComposite" presStyleCnt="0"/>
      <dgm:spPr/>
      <dgm:t>
        <a:bodyPr/>
        <a:lstStyle/>
        <a:p>
          <a:endParaRPr lang="en-US"/>
        </a:p>
      </dgm:t>
    </dgm:pt>
    <dgm:pt modelId="{F36F81AE-5D2F-B54B-AD22-6D07C0723736}" type="pres">
      <dgm:prSet presAssocID="{79CACEBC-7A18-EB49-8A52-AE3EDF551E94}" presName="parent1" presStyleLbl="alignAccFollowNode1" presStyleIdx="0" presStyleCnt="4" custScaleX="158162" custScaleY="42750" custLinFactNeighborX="-26900" custLinFactNeighborY="-20130">
        <dgm:presLayoutVars>
          <dgm:chMax val="4"/>
        </dgm:presLayoutVars>
      </dgm:prSet>
      <dgm:spPr/>
      <dgm:t>
        <a:bodyPr/>
        <a:lstStyle/>
        <a:p>
          <a:endParaRPr lang="en-US"/>
        </a:p>
      </dgm:t>
    </dgm:pt>
    <dgm:pt modelId="{5261AB23-5873-C348-8B3E-1329C392233E}" type="pres">
      <dgm:prSet presAssocID="{79CACEBC-7A18-EB49-8A52-AE3EDF551E94}" presName="parent2" presStyleLbl="alignAccFollowNode1" presStyleIdx="1" presStyleCnt="4" custScaleX="161084" custScaleY="42750" custLinFactNeighborX="28460" custLinFactNeighborY="-21960">
        <dgm:presLayoutVars>
          <dgm:chMax val="4"/>
        </dgm:presLayoutVars>
      </dgm:prSet>
      <dgm:spPr/>
      <dgm:t>
        <a:bodyPr/>
        <a:lstStyle/>
        <a:p>
          <a:endParaRPr lang="en-US"/>
        </a:p>
      </dgm:t>
    </dgm:pt>
    <dgm:pt modelId="{7A5A2E46-E8A2-824E-9BD4-A16D04B09F1F}" type="pres">
      <dgm:prSet presAssocID="{79CACEBC-7A18-EB49-8A52-AE3EDF551E94}" presName="childrenComposite" presStyleCnt="0"/>
      <dgm:spPr/>
      <dgm:t>
        <a:bodyPr/>
        <a:lstStyle/>
        <a:p>
          <a:endParaRPr lang="en-US"/>
        </a:p>
      </dgm:t>
    </dgm:pt>
    <dgm:pt modelId="{A25F5483-F1E7-1E42-90D5-450E777B3446}" type="pres">
      <dgm:prSet presAssocID="{79CACEBC-7A18-EB49-8A52-AE3EDF551E94}" presName="dummyMaxCanvas_ChildArea" presStyleCnt="0"/>
      <dgm:spPr/>
      <dgm:t>
        <a:bodyPr/>
        <a:lstStyle/>
        <a:p>
          <a:endParaRPr lang="en-US"/>
        </a:p>
      </dgm:t>
    </dgm:pt>
    <dgm:pt modelId="{D16BD454-6258-8A46-A4E9-86E6AF143728}" type="pres">
      <dgm:prSet presAssocID="{79CACEBC-7A18-EB49-8A52-AE3EDF551E94}" presName="fulcrum" presStyleLbl="alignAccFollowNode1" presStyleIdx="2" presStyleCnt="4"/>
      <dgm:spPr/>
      <dgm:t>
        <a:bodyPr/>
        <a:lstStyle/>
        <a:p>
          <a:endParaRPr lang="en-US"/>
        </a:p>
      </dgm:t>
    </dgm:pt>
    <dgm:pt modelId="{C25F8DF9-091E-EC46-ACE2-C262E5B98BC3}" type="pres">
      <dgm:prSet presAssocID="{79CACEBC-7A18-EB49-8A52-AE3EDF551E94}" presName="balance_34" presStyleLbl="alignAccFollowNode1" presStyleIdx="3" presStyleCnt="4" custScaleX="179889" custScaleY="137858">
        <dgm:presLayoutVars>
          <dgm:bulletEnabled val="1"/>
        </dgm:presLayoutVars>
      </dgm:prSet>
      <dgm:spPr/>
      <dgm:t>
        <a:bodyPr/>
        <a:lstStyle/>
        <a:p>
          <a:endParaRPr lang="en-US"/>
        </a:p>
      </dgm:t>
    </dgm:pt>
    <dgm:pt modelId="{52ED51E3-E235-E242-B8C4-F4D4ADB63F92}" type="pres">
      <dgm:prSet presAssocID="{79CACEBC-7A18-EB49-8A52-AE3EDF551E94}" presName="right_34_1" presStyleLbl="node1" presStyleIdx="0" presStyleCnt="7" custScaleX="177940" custScaleY="121640" custLinFactNeighborX="20837" custLinFactNeighborY="0">
        <dgm:presLayoutVars>
          <dgm:bulletEnabled val="1"/>
        </dgm:presLayoutVars>
      </dgm:prSet>
      <dgm:spPr/>
      <dgm:t>
        <a:bodyPr/>
        <a:lstStyle/>
        <a:p>
          <a:endParaRPr lang="en-US"/>
        </a:p>
      </dgm:t>
    </dgm:pt>
    <dgm:pt modelId="{F7384253-E87A-364D-83E7-FC5B4F38F770}" type="pres">
      <dgm:prSet presAssocID="{79CACEBC-7A18-EB49-8A52-AE3EDF551E94}" presName="right_34_2" presStyleLbl="node1" presStyleIdx="1" presStyleCnt="7" custScaleX="150571" custScaleY="119909" custLinFactNeighborX="27783" custLinFactNeighborY="-3468">
        <dgm:presLayoutVars>
          <dgm:bulletEnabled val="1"/>
        </dgm:presLayoutVars>
      </dgm:prSet>
      <dgm:spPr/>
      <dgm:t>
        <a:bodyPr/>
        <a:lstStyle/>
        <a:p>
          <a:endParaRPr lang="en-US"/>
        </a:p>
      </dgm:t>
    </dgm:pt>
    <dgm:pt modelId="{7788FAC4-F98C-0F4A-A234-1A18A9257DE3}" type="pres">
      <dgm:prSet presAssocID="{79CACEBC-7A18-EB49-8A52-AE3EDF551E94}" presName="right_34_3" presStyleLbl="node1" presStyleIdx="2" presStyleCnt="7" custScaleX="150571" custScaleY="119909" custLinFactNeighborX="3473" custLinFactNeighborY="-12364">
        <dgm:presLayoutVars>
          <dgm:bulletEnabled val="1"/>
        </dgm:presLayoutVars>
      </dgm:prSet>
      <dgm:spPr/>
      <dgm:t>
        <a:bodyPr/>
        <a:lstStyle/>
        <a:p>
          <a:endParaRPr lang="en-US"/>
        </a:p>
      </dgm:t>
    </dgm:pt>
    <dgm:pt modelId="{2D92AF40-CBC0-8F4C-916F-BB71FD862F06}" type="pres">
      <dgm:prSet presAssocID="{79CACEBC-7A18-EB49-8A52-AE3EDF551E94}" presName="right_34_4" presStyleLbl="node1" presStyleIdx="3" presStyleCnt="7" custScaleX="150571" custScaleY="119909" custLinFactNeighborX="15628" custLinFactNeighborY="-14506">
        <dgm:presLayoutVars>
          <dgm:bulletEnabled val="1"/>
        </dgm:presLayoutVars>
      </dgm:prSet>
      <dgm:spPr/>
      <dgm:t>
        <a:bodyPr/>
        <a:lstStyle/>
        <a:p>
          <a:endParaRPr lang="en-US"/>
        </a:p>
      </dgm:t>
    </dgm:pt>
    <dgm:pt modelId="{2D1690DC-A301-6648-8E6B-54F1E94FA7ED}" type="pres">
      <dgm:prSet presAssocID="{79CACEBC-7A18-EB49-8A52-AE3EDF551E94}" presName="left_34_1" presStyleLbl="node1" presStyleIdx="4" presStyleCnt="7" custScaleX="129402" custScaleY="112820" custLinFactNeighborX="-31497" custLinFactNeighborY="-23554">
        <dgm:presLayoutVars>
          <dgm:bulletEnabled val="1"/>
        </dgm:presLayoutVars>
      </dgm:prSet>
      <dgm:spPr/>
      <dgm:t>
        <a:bodyPr/>
        <a:lstStyle/>
        <a:p>
          <a:endParaRPr lang="en-US"/>
        </a:p>
      </dgm:t>
    </dgm:pt>
    <dgm:pt modelId="{356BF03C-8507-E944-B7B9-119B1A32C42D}" type="pres">
      <dgm:prSet presAssocID="{79CACEBC-7A18-EB49-8A52-AE3EDF551E94}" presName="left_34_2" presStyleLbl="node1" presStyleIdx="5" presStyleCnt="7" custScaleX="129402" custScaleY="112820" custLinFactNeighborX="-17364" custLinFactNeighborY="-17130">
        <dgm:presLayoutVars>
          <dgm:bulletEnabled val="1"/>
        </dgm:presLayoutVars>
      </dgm:prSet>
      <dgm:spPr/>
      <dgm:t>
        <a:bodyPr/>
        <a:lstStyle/>
        <a:p>
          <a:endParaRPr lang="en-US"/>
        </a:p>
      </dgm:t>
    </dgm:pt>
    <dgm:pt modelId="{2EA0C38C-842E-6742-8C39-3A0901D252A2}" type="pres">
      <dgm:prSet presAssocID="{79CACEBC-7A18-EB49-8A52-AE3EDF551E94}" presName="left_34_3" presStyleLbl="node1" presStyleIdx="6" presStyleCnt="7" custScaleX="129402" custScaleY="112820" custLinFactNeighborX="-29013" custLinFactNeighborY="-23554">
        <dgm:presLayoutVars>
          <dgm:bulletEnabled val="1"/>
        </dgm:presLayoutVars>
      </dgm:prSet>
      <dgm:spPr/>
      <dgm:t>
        <a:bodyPr/>
        <a:lstStyle/>
        <a:p>
          <a:endParaRPr lang="en-US"/>
        </a:p>
      </dgm:t>
    </dgm:pt>
  </dgm:ptLst>
  <dgm:cxnLst>
    <dgm:cxn modelId="{7E2DB39A-64E6-7641-BE10-B97A0F1221EE}" type="presOf" srcId="{E1D0F9F6-5F91-054A-AA8E-27AE81313CCE}" destId="{F36F81AE-5D2F-B54B-AD22-6D07C0723736}" srcOrd="0" destOrd="0" presId="urn:microsoft.com/office/officeart/2005/8/layout/balance1"/>
    <dgm:cxn modelId="{7CC808FC-6E13-DA4F-BC58-DCB810F574F4}" srcId="{E1D0F9F6-5F91-054A-AA8E-27AE81313CCE}" destId="{078BC6FB-EC0F-774D-855C-65755B9BF666}" srcOrd="1" destOrd="0" parTransId="{BDD017AC-7F4D-BD4C-BC20-ECDC705266CA}" sibTransId="{03C0E0F8-1CFE-974C-A943-2B9910DBFA95}"/>
    <dgm:cxn modelId="{AE6CC33E-0D05-534F-AA32-19351EAED4C9}" type="presOf" srcId="{A332BCA2-E8E1-6E43-9AB7-3271890AD638}" destId="{7788FAC4-F98C-0F4A-A234-1A18A9257DE3}" srcOrd="0" destOrd="0" presId="urn:microsoft.com/office/officeart/2005/8/layout/balance1"/>
    <dgm:cxn modelId="{6156C4B8-B9F2-484E-B01D-12B8C2535668}" srcId="{79CACEBC-7A18-EB49-8A52-AE3EDF551E94}" destId="{9CCFEDD5-5A11-C943-8365-38CECB5D2A69}" srcOrd="1" destOrd="0" parTransId="{0BCB8085-6B34-CC40-B13B-EFF1B2E7DAF6}" sibTransId="{7A45A85B-04AA-8F48-93F7-EFAC14B1E560}"/>
    <dgm:cxn modelId="{3EDCE2A1-2219-9043-8413-856ADEE5F3BB}" srcId="{9CCFEDD5-5A11-C943-8365-38CECB5D2A69}" destId="{A332BCA2-E8E1-6E43-9AB7-3271890AD638}" srcOrd="2" destOrd="0" parTransId="{CF0F4FC7-1622-E145-BA1E-911AEA86022B}" sibTransId="{6D6193C7-6A36-9047-B4B4-2CE560687C51}"/>
    <dgm:cxn modelId="{A66BD6D9-073C-1E48-BAC0-5A2CE19F9CC2}" srcId="{9CCFEDD5-5A11-C943-8365-38CECB5D2A69}" destId="{0F4271F1-A66A-6647-BC43-A3E0A237EDDE}" srcOrd="3" destOrd="0" parTransId="{DBBD2C90-7762-D04B-BFD1-CB327E2E8639}" sibTransId="{00BF34A7-9A0A-AC45-A42D-6F092DAF6930}"/>
    <dgm:cxn modelId="{3CD3E30D-126A-C042-8D5F-1A5F67DCCC7C}" type="presOf" srcId="{16438F11-D368-7E4F-974F-CA9090DC674B}" destId="{F7384253-E87A-364D-83E7-FC5B4F38F770}" srcOrd="0" destOrd="0" presId="urn:microsoft.com/office/officeart/2005/8/layout/balance1"/>
    <dgm:cxn modelId="{BDF9B6CA-03B4-CB4C-8F3E-602FACB7F0A7}" type="presOf" srcId="{3AC75CB2-9FAE-3C43-B3B6-E505B980C239}" destId="{2D1690DC-A301-6648-8E6B-54F1E94FA7ED}" srcOrd="0" destOrd="0" presId="urn:microsoft.com/office/officeart/2005/8/layout/balance1"/>
    <dgm:cxn modelId="{FB945382-5F2E-9B4A-A496-1A568C94769B}" type="presOf" srcId="{078BC6FB-EC0F-774D-855C-65755B9BF666}" destId="{356BF03C-8507-E944-B7B9-119B1A32C42D}" srcOrd="0" destOrd="0" presId="urn:microsoft.com/office/officeart/2005/8/layout/balance1"/>
    <dgm:cxn modelId="{2F03FA3B-F72A-2D4D-91DC-3459A52EB83D}" type="presOf" srcId="{79CACEBC-7A18-EB49-8A52-AE3EDF551E94}" destId="{8B9B8041-1200-904E-91ED-36CF88BD43FE}" srcOrd="0" destOrd="0" presId="urn:microsoft.com/office/officeart/2005/8/layout/balance1"/>
    <dgm:cxn modelId="{A4F44490-AA32-6846-894A-B42D7AEDD850}" type="presOf" srcId="{0F4271F1-A66A-6647-BC43-A3E0A237EDDE}" destId="{2D92AF40-CBC0-8F4C-916F-BB71FD862F06}" srcOrd="0" destOrd="0" presId="urn:microsoft.com/office/officeart/2005/8/layout/balance1"/>
    <dgm:cxn modelId="{09F5CBF8-C413-3B4F-B536-4F164EA81F19}" srcId="{9CCFEDD5-5A11-C943-8365-38CECB5D2A69}" destId="{C43DAE62-6185-3947-AB89-96616F7983E0}" srcOrd="0" destOrd="0" parTransId="{BF99E645-672A-D340-85C9-968A6CA9C62C}" sibTransId="{BF12F4FA-C52D-BD4F-9726-16F421800541}"/>
    <dgm:cxn modelId="{6C6FC137-B472-4D4F-96A5-6BABCD4954C0}" type="presOf" srcId="{9CCFEDD5-5A11-C943-8365-38CECB5D2A69}" destId="{5261AB23-5873-C348-8B3E-1329C392233E}" srcOrd="0" destOrd="0" presId="urn:microsoft.com/office/officeart/2005/8/layout/balance1"/>
    <dgm:cxn modelId="{68D0136D-9120-D742-822F-FEA745228565}" srcId="{79CACEBC-7A18-EB49-8A52-AE3EDF551E94}" destId="{E1D0F9F6-5F91-054A-AA8E-27AE81313CCE}" srcOrd="0" destOrd="0" parTransId="{0C4A92C0-2DA7-C341-9DD8-4CE624B54F4F}" sibTransId="{D2C16ADB-E7DA-1447-B2DE-110ED0F49AB7}"/>
    <dgm:cxn modelId="{1462D6E1-25A5-304B-BB9A-8FF3005E814E}" type="presOf" srcId="{C43DAE62-6185-3947-AB89-96616F7983E0}" destId="{52ED51E3-E235-E242-B8C4-F4D4ADB63F92}" srcOrd="0" destOrd="0" presId="urn:microsoft.com/office/officeart/2005/8/layout/balance1"/>
    <dgm:cxn modelId="{99EFE241-C8F8-8740-A1F8-8AB648B66CA2}" srcId="{9CCFEDD5-5A11-C943-8365-38CECB5D2A69}" destId="{16438F11-D368-7E4F-974F-CA9090DC674B}" srcOrd="1" destOrd="0" parTransId="{DB3383E3-7981-9F47-BFBE-7F9B0571B510}" sibTransId="{0DF13548-5F75-194F-A133-1DE1CC331B9A}"/>
    <dgm:cxn modelId="{4C8146E3-8F8D-0D4E-85A5-5CD640D34F4C}" srcId="{E1D0F9F6-5F91-054A-AA8E-27AE81313CCE}" destId="{3AC75CB2-9FAE-3C43-B3B6-E505B980C239}" srcOrd="0" destOrd="0" parTransId="{1FDCC25E-3BAD-844D-A062-BE2A55821F39}" sibTransId="{C10EC173-2519-2742-99C5-47FF239315EA}"/>
    <dgm:cxn modelId="{EDF64BF0-BBD8-5841-AD0C-A5514DC7FD52}" type="presOf" srcId="{4E203099-7CCE-B645-BB03-EC8BF00A0DF2}" destId="{2EA0C38C-842E-6742-8C39-3A0901D252A2}" srcOrd="0" destOrd="0" presId="urn:microsoft.com/office/officeart/2005/8/layout/balance1"/>
    <dgm:cxn modelId="{94EE1812-3339-B54A-B21F-1AF8AF388226}" srcId="{E1D0F9F6-5F91-054A-AA8E-27AE81313CCE}" destId="{4E203099-7CCE-B645-BB03-EC8BF00A0DF2}" srcOrd="2" destOrd="0" parTransId="{AB5D3774-FCCD-1A46-9976-FBBA04F4EF8F}" sibTransId="{73E19673-D6C6-BD46-8E9A-B0529B7FAC5E}"/>
    <dgm:cxn modelId="{77597CD9-0B25-294D-AF67-29257F7FD034}" type="presParOf" srcId="{8B9B8041-1200-904E-91ED-36CF88BD43FE}" destId="{2D8CA4D9-2E28-9343-B0C2-C1D9D993B7CA}" srcOrd="0" destOrd="0" presId="urn:microsoft.com/office/officeart/2005/8/layout/balance1"/>
    <dgm:cxn modelId="{06CEE31C-ECED-7444-AA85-879EFE89688F}" type="presParOf" srcId="{8B9B8041-1200-904E-91ED-36CF88BD43FE}" destId="{72A57613-D561-F84C-AD0D-E6A91889AC15}" srcOrd="1" destOrd="0" presId="urn:microsoft.com/office/officeart/2005/8/layout/balance1"/>
    <dgm:cxn modelId="{CFFB9701-4F47-6047-8460-AE32CC01E0EB}" type="presParOf" srcId="{72A57613-D561-F84C-AD0D-E6A91889AC15}" destId="{F36F81AE-5D2F-B54B-AD22-6D07C0723736}" srcOrd="0" destOrd="0" presId="urn:microsoft.com/office/officeart/2005/8/layout/balance1"/>
    <dgm:cxn modelId="{331C7303-A622-C248-B31F-9C75C04498D8}" type="presParOf" srcId="{72A57613-D561-F84C-AD0D-E6A91889AC15}" destId="{5261AB23-5873-C348-8B3E-1329C392233E}" srcOrd="1" destOrd="0" presId="urn:microsoft.com/office/officeart/2005/8/layout/balance1"/>
    <dgm:cxn modelId="{20C9E204-6A8A-1C47-9A1A-7907F6808025}" type="presParOf" srcId="{8B9B8041-1200-904E-91ED-36CF88BD43FE}" destId="{7A5A2E46-E8A2-824E-9BD4-A16D04B09F1F}" srcOrd="2" destOrd="0" presId="urn:microsoft.com/office/officeart/2005/8/layout/balance1"/>
    <dgm:cxn modelId="{D5F94D0F-CDFD-184F-B049-833A0C1A0BEF}" type="presParOf" srcId="{7A5A2E46-E8A2-824E-9BD4-A16D04B09F1F}" destId="{A25F5483-F1E7-1E42-90D5-450E777B3446}" srcOrd="0" destOrd="0" presId="urn:microsoft.com/office/officeart/2005/8/layout/balance1"/>
    <dgm:cxn modelId="{46D39C22-9BCE-9145-8155-C431A6164463}" type="presParOf" srcId="{7A5A2E46-E8A2-824E-9BD4-A16D04B09F1F}" destId="{D16BD454-6258-8A46-A4E9-86E6AF143728}" srcOrd="1" destOrd="0" presId="urn:microsoft.com/office/officeart/2005/8/layout/balance1"/>
    <dgm:cxn modelId="{A137C1C8-B9FC-CC49-8F91-9714A29091CE}" type="presParOf" srcId="{7A5A2E46-E8A2-824E-9BD4-A16D04B09F1F}" destId="{C25F8DF9-091E-EC46-ACE2-C262E5B98BC3}" srcOrd="2" destOrd="0" presId="urn:microsoft.com/office/officeart/2005/8/layout/balance1"/>
    <dgm:cxn modelId="{BBB0FFE9-4EDB-E943-A058-BF0D033CCA15}" type="presParOf" srcId="{7A5A2E46-E8A2-824E-9BD4-A16D04B09F1F}" destId="{52ED51E3-E235-E242-B8C4-F4D4ADB63F92}" srcOrd="3" destOrd="0" presId="urn:microsoft.com/office/officeart/2005/8/layout/balance1"/>
    <dgm:cxn modelId="{1B2FD365-FD3D-F446-99F9-8EA6C963281E}" type="presParOf" srcId="{7A5A2E46-E8A2-824E-9BD4-A16D04B09F1F}" destId="{F7384253-E87A-364D-83E7-FC5B4F38F770}" srcOrd="4" destOrd="0" presId="urn:microsoft.com/office/officeart/2005/8/layout/balance1"/>
    <dgm:cxn modelId="{F51B1300-54B5-6646-B3DD-E02BC2607D76}" type="presParOf" srcId="{7A5A2E46-E8A2-824E-9BD4-A16D04B09F1F}" destId="{7788FAC4-F98C-0F4A-A234-1A18A9257DE3}" srcOrd="5" destOrd="0" presId="urn:microsoft.com/office/officeart/2005/8/layout/balance1"/>
    <dgm:cxn modelId="{AD994B45-A227-BE42-ADB8-0AA5DEA2E772}" type="presParOf" srcId="{7A5A2E46-E8A2-824E-9BD4-A16D04B09F1F}" destId="{2D92AF40-CBC0-8F4C-916F-BB71FD862F06}" srcOrd="6" destOrd="0" presId="urn:microsoft.com/office/officeart/2005/8/layout/balance1"/>
    <dgm:cxn modelId="{DC38AD0B-0534-774F-8131-DD129831F779}" type="presParOf" srcId="{7A5A2E46-E8A2-824E-9BD4-A16D04B09F1F}" destId="{2D1690DC-A301-6648-8E6B-54F1E94FA7ED}" srcOrd="7" destOrd="0" presId="urn:microsoft.com/office/officeart/2005/8/layout/balance1"/>
    <dgm:cxn modelId="{049582E7-5F01-DE48-8934-190C34B7C869}" type="presParOf" srcId="{7A5A2E46-E8A2-824E-9BD4-A16D04B09F1F}" destId="{356BF03C-8507-E944-B7B9-119B1A32C42D}" srcOrd="8" destOrd="0" presId="urn:microsoft.com/office/officeart/2005/8/layout/balance1"/>
    <dgm:cxn modelId="{C66D2F5C-5F8F-1D46-B629-7C0A824FCFB9}" type="presParOf" srcId="{7A5A2E46-E8A2-824E-9BD4-A16D04B09F1F}" destId="{2EA0C38C-842E-6742-8C39-3A0901D252A2}"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F81AE-5D2F-B54B-AD22-6D07C0723736}">
      <dsp:nvSpPr>
        <dsp:cNvPr id="0" name=""/>
        <dsp:cNvSpPr/>
      </dsp:nvSpPr>
      <dsp:spPr>
        <a:xfrm>
          <a:off x="973353" y="82856"/>
          <a:ext cx="2776767" cy="416966"/>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Advantages</a:t>
          </a:r>
          <a:endParaRPr lang="en-US" sz="2800" b="1" kern="1200" dirty="0"/>
        </a:p>
      </dsp:txBody>
      <dsp:txXfrm>
        <a:off x="985566" y="95069"/>
        <a:ext cx="2752341" cy="392540"/>
      </dsp:txXfrm>
    </dsp:sp>
    <dsp:sp modelId="{5261AB23-5873-C348-8B3E-1329C392233E}">
      <dsp:nvSpPr>
        <dsp:cNvPr id="0" name=""/>
        <dsp:cNvSpPr/>
      </dsp:nvSpPr>
      <dsp:spPr>
        <a:xfrm>
          <a:off x="4455566" y="65007"/>
          <a:ext cx="2828068" cy="416966"/>
        </a:xfrm>
        <a:prstGeom prst="roundRect">
          <a:avLst>
            <a:gd name="adj" fmla="val 10000"/>
          </a:avLst>
        </a:prstGeom>
        <a:solidFill>
          <a:schemeClr val="accent3">
            <a:tint val="40000"/>
            <a:alpha val="90000"/>
            <a:hueOff val="3910391"/>
            <a:satOff val="-106"/>
            <a:lumOff val="-170"/>
            <a:alphaOff val="0"/>
          </a:schemeClr>
        </a:solidFill>
        <a:ln w="9525" cap="flat" cmpd="sng" algn="ctr">
          <a:solidFill>
            <a:schemeClr val="accent3">
              <a:tint val="40000"/>
              <a:alpha val="90000"/>
              <a:hueOff val="3910391"/>
              <a:satOff val="-106"/>
              <a:lumOff val="-17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Disadvantages</a:t>
          </a:r>
          <a:endParaRPr lang="en-US" sz="2800" b="1" kern="1200" dirty="0"/>
        </a:p>
      </dsp:txBody>
      <dsp:txXfrm>
        <a:off x="4467779" y="77220"/>
        <a:ext cx="2803642" cy="392540"/>
      </dsp:txXfrm>
    </dsp:sp>
    <dsp:sp modelId="{D16BD454-6258-8A46-A4E9-86E6AF143728}">
      <dsp:nvSpPr>
        <dsp:cNvPr id="0" name=""/>
        <dsp:cNvSpPr/>
      </dsp:nvSpPr>
      <dsp:spPr>
        <a:xfrm>
          <a:off x="3749039" y="4145280"/>
          <a:ext cx="731520" cy="731520"/>
        </a:xfrm>
        <a:prstGeom prst="triangle">
          <a:avLst/>
        </a:prstGeom>
        <a:solidFill>
          <a:schemeClr val="accent3">
            <a:tint val="40000"/>
            <a:alpha val="90000"/>
            <a:hueOff val="7820782"/>
            <a:satOff val="-213"/>
            <a:lumOff val="-339"/>
            <a:alphaOff val="0"/>
          </a:schemeClr>
        </a:solidFill>
        <a:ln w="9525" cap="flat" cmpd="sng" algn="ctr">
          <a:solidFill>
            <a:schemeClr val="accent3">
              <a:tint val="40000"/>
              <a:alpha val="90000"/>
              <a:hueOff val="7820782"/>
              <a:satOff val="-213"/>
              <a:lumOff val="-339"/>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C25F8DF9-091E-EC46-ACE2-C262E5B98BC3}">
      <dsp:nvSpPr>
        <dsp:cNvPr id="0" name=""/>
        <dsp:cNvSpPr/>
      </dsp:nvSpPr>
      <dsp:spPr>
        <a:xfrm rot="240000">
          <a:off x="1088499" y="3773701"/>
          <a:ext cx="6052600" cy="423239"/>
        </a:xfrm>
        <a:prstGeom prst="rect">
          <a:avLst/>
        </a:prstGeom>
        <a:solidFill>
          <a:schemeClr val="accent3">
            <a:tint val="40000"/>
            <a:alpha val="90000"/>
            <a:hueOff val="11731174"/>
            <a:satOff val="-319"/>
            <a:lumOff val="-509"/>
            <a:alphaOff val="0"/>
          </a:schemeClr>
        </a:solidFill>
        <a:ln w="9525" cap="flat" cmpd="sng" algn="ctr">
          <a:solidFill>
            <a:schemeClr val="accent3">
              <a:tint val="40000"/>
              <a:alpha val="90000"/>
              <a:hueOff val="11731174"/>
              <a:satOff val="-319"/>
              <a:lumOff val="-509"/>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52ED51E3-E235-E242-B8C4-F4D4ADB63F92}">
      <dsp:nvSpPr>
        <dsp:cNvPr id="0" name=""/>
        <dsp:cNvSpPr/>
      </dsp:nvSpPr>
      <dsp:spPr>
        <a:xfrm rot="240000">
          <a:off x="4238001" y="3248917"/>
          <a:ext cx="3128880" cy="661307"/>
        </a:xfrm>
        <a:prstGeom prst="round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Not individualized</a:t>
          </a:r>
          <a:endParaRPr lang="en-US" sz="2400" b="1" kern="1200" dirty="0"/>
        </a:p>
      </dsp:txBody>
      <dsp:txXfrm>
        <a:off x="4270283" y="3281199"/>
        <a:ext cx="3064316" cy="596743"/>
      </dsp:txXfrm>
    </dsp:sp>
    <dsp:sp modelId="{F7384253-E87A-364D-83E7-FC5B4F38F770}">
      <dsp:nvSpPr>
        <dsp:cNvPr id="0" name=""/>
        <dsp:cNvSpPr/>
      </dsp:nvSpPr>
      <dsp:spPr>
        <a:xfrm rot="240000">
          <a:off x="4655353" y="2569282"/>
          <a:ext cx="2638993" cy="683039"/>
        </a:xfrm>
        <a:prstGeom prst="roundRect">
          <a:avLst/>
        </a:prstGeom>
        <a:gradFill rotWithShape="0">
          <a:gsLst>
            <a:gs pos="0">
              <a:schemeClr val="accent3">
                <a:hueOff val="1905737"/>
                <a:satOff val="414"/>
                <a:lumOff val="-588"/>
                <a:alphaOff val="0"/>
                <a:shade val="70000"/>
                <a:satMod val="150000"/>
              </a:schemeClr>
            </a:gs>
            <a:gs pos="34000">
              <a:schemeClr val="accent3">
                <a:hueOff val="1905737"/>
                <a:satOff val="414"/>
                <a:lumOff val="-588"/>
                <a:alphaOff val="0"/>
                <a:shade val="70000"/>
                <a:satMod val="140000"/>
              </a:schemeClr>
            </a:gs>
            <a:gs pos="70000">
              <a:schemeClr val="accent3">
                <a:hueOff val="1905737"/>
                <a:satOff val="414"/>
                <a:lumOff val="-588"/>
                <a:alphaOff val="0"/>
                <a:tint val="100000"/>
                <a:shade val="90000"/>
                <a:satMod val="140000"/>
              </a:schemeClr>
            </a:gs>
            <a:gs pos="100000">
              <a:schemeClr val="accent3">
                <a:hueOff val="1905737"/>
                <a:satOff val="414"/>
                <a:lumOff val="-58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Creates a “roller coaster” effect</a:t>
          </a:r>
          <a:endParaRPr lang="en-US" sz="2400" b="1" kern="1200" dirty="0"/>
        </a:p>
      </dsp:txBody>
      <dsp:txXfrm>
        <a:off x="4688696" y="2602625"/>
        <a:ext cx="2572307" cy="616353"/>
      </dsp:txXfrm>
    </dsp:sp>
    <dsp:sp modelId="{7788FAC4-F98C-0F4A-A234-1A18A9257DE3}">
      <dsp:nvSpPr>
        <dsp:cNvPr id="0" name=""/>
        <dsp:cNvSpPr/>
      </dsp:nvSpPr>
      <dsp:spPr>
        <a:xfrm rot="240000">
          <a:off x="4271395" y="1861336"/>
          <a:ext cx="2638993" cy="683039"/>
        </a:xfrm>
        <a:prstGeom prst="roundRect">
          <a:avLst/>
        </a:prstGeom>
        <a:gradFill rotWithShape="0">
          <a:gsLst>
            <a:gs pos="0">
              <a:schemeClr val="accent3">
                <a:hueOff val="3811475"/>
                <a:satOff val="828"/>
                <a:lumOff val="-1177"/>
                <a:alphaOff val="0"/>
                <a:shade val="70000"/>
                <a:satMod val="150000"/>
              </a:schemeClr>
            </a:gs>
            <a:gs pos="34000">
              <a:schemeClr val="accent3">
                <a:hueOff val="3811475"/>
                <a:satOff val="828"/>
                <a:lumOff val="-1177"/>
                <a:alphaOff val="0"/>
                <a:shade val="70000"/>
                <a:satMod val="140000"/>
              </a:schemeClr>
            </a:gs>
            <a:gs pos="70000">
              <a:schemeClr val="accent3">
                <a:hueOff val="3811475"/>
                <a:satOff val="828"/>
                <a:lumOff val="-1177"/>
                <a:alphaOff val="0"/>
                <a:tint val="100000"/>
                <a:shade val="90000"/>
                <a:satMod val="140000"/>
              </a:schemeClr>
            </a:gs>
            <a:gs pos="100000">
              <a:schemeClr val="accent3">
                <a:hueOff val="3811475"/>
                <a:satOff val="828"/>
                <a:lumOff val="-117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“Reactive Approach”</a:t>
          </a:r>
          <a:endParaRPr lang="en-US" sz="2400" b="1" kern="1200" dirty="0"/>
        </a:p>
      </dsp:txBody>
      <dsp:txXfrm>
        <a:off x="4304738" y="1894679"/>
        <a:ext cx="2572307" cy="616353"/>
      </dsp:txXfrm>
    </dsp:sp>
    <dsp:sp modelId="{2D92AF40-CBC0-8F4C-916F-BB71FD862F06}">
      <dsp:nvSpPr>
        <dsp:cNvPr id="0" name=""/>
        <dsp:cNvSpPr/>
      </dsp:nvSpPr>
      <dsp:spPr>
        <a:xfrm rot="240000">
          <a:off x="4536526" y="1202139"/>
          <a:ext cx="2638993" cy="683039"/>
        </a:xfrm>
        <a:prstGeom prst="roundRect">
          <a:avLst/>
        </a:prstGeom>
        <a:gradFill rotWithShape="0">
          <a:gsLst>
            <a:gs pos="0">
              <a:schemeClr val="accent3">
                <a:hueOff val="5717212"/>
                <a:satOff val="1242"/>
                <a:lumOff val="-1765"/>
                <a:alphaOff val="0"/>
                <a:shade val="70000"/>
                <a:satMod val="150000"/>
              </a:schemeClr>
            </a:gs>
            <a:gs pos="34000">
              <a:schemeClr val="accent3">
                <a:hueOff val="5717212"/>
                <a:satOff val="1242"/>
                <a:lumOff val="-1765"/>
                <a:alphaOff val="0"/>
                <a:shade val="70000"/>
                <a:satMod val="140000"/>
              </a:schemeClr>
            </a:gs>
            <a:gs pos="70000">
              <a:schemeClr val="accent3">
                <a:hueOff val="5717212"/>
                <a:satOff val="1242"/>
                <a:lumOff val="-1765"/>
                <a:alphaOff val="0"/>
                <a:tint val="100000"/>
                <a:shade val="90000"/>
                <a:satMod val="140000"/>
              </a:schemeClr>
            </a:gs>
            <a:gs pos="100000">
              <a:schemeClr val="accent3">
                <a:hueOff val="5717212"/>
                <a:satOff val="1242"/>
                <a:lumOff val="-176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660066"/>
              </a:solidFill>
            </a:rPr>
            <a:t>Not evidence based practice</a:t>
          </a:r>
          <a:endParaRPr lang="en-US" sz="2400" b="1" kern="1200" dirty="0">
            <a:solidFill>
              <a:srgbClr val="660066"/>
            </a:solidFill>
          </a:endParaRPr>
        </a:p>
      </dsp:txBody>
      <dsp:txXfrm>
        <a:off x="4569869" y="1235482"/>
        <a:ext cx="2572307" cy="616353"/>
      </dsp:txXfrm>
    </dsp:sp>
    <dsp:sp modelId="{2D1690DC-A301-6648-8E6B-54F1E94FA7ED}">
      <dsp:nvSpPr>
        <dsp:cNvPr id="0" name=""/>
        <dsp:cNvSpPr/>
      </dsp:nvSpPr>
      <dsp:spPr>
        <a:xfrm rot="240000">
          <a:off x="1203439" y="2904981"/>
          <a:ext cx="2263007" cy="658040"/>
        </a:xfrm>
        <a:prstGeom prst="roundRect">
          <a:avLst/>
        </a:prstGeom>
        <a:gradFill rotWithShape="0">
          <a:gsLst>
            <a:gs pos="0">
              <a:schemeClr val="accent3">
                <a:hueOff val="7622949"/>
                <a:satOff val="1656"/>
                <a:lumOff val="-2353"/>
                <a:alphaOff val="0"/>
                <a:shade val="70000"/>
                <a:satMod val="150000"/>
              </a:schemeClr>
            </a:gs>
            <a:gs pos="34000">
              <a:schemeClr val="accent3">
                <a:hueOff val="7622949"/>
                <a:satOff val="1656"/>
                <a:lumOff val="-2353"/>
                <a:alphaOff val="0"/>
                <a:shade val="70000"/>
                <a:satMod val="140000"/>
              </a:schemeClr>
            </a:gs>
            <a:gs pos="70000">
              <a:schemeClr val="accent3">
                <a:hueOff val="7622949"/>
                <a:satOff val="1656"/>
                <a:lumOff val="-2353"/>
                <a:alphaOff val="0"/>
                <a:tint val="100000"/>
                <a:shade val="90000"/>
                <a:satMod val="140000"/>
              </a:schemeClr>
            </a:gs>
            <a:gs pos="100000">
              <a:schemeClr val="accent3">
                <a:hueOff val="7622949"/>
                <a:satOff val="1656"/>
                <a:lumOff val="-235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Can initiate right away</a:t>
          </a:r>
          <a:endParaRPr lang="en-US" sz="2400" b="1" kern="1200" dirty="0"/>
        </a:p>
      </dsp:txBody>
      <dsp:txXfrm>
        <a:off x="1235562" y="2937104"/>
        <a:ext cx="2198761" cy="593794"/>
      </dsp:txXfrm>
    </dsp:sp>
    <dsp:sp modelId="{356BF03C-8507-E944-B7B9-119B1A32C42D}">
      <dsp:nvSpPr>
        <dsp:cNvPr id="0" name=""/>
        <dsp:cNvSpPr/>
      </dsp:nvSpPr>
      <dsp:spPr>
        <a:xfrm rot="240000">
          <a:off x="1503779" y="2307610"/>
          <a:ext cx="2263007" cy="658040"/>
        </a:xfrm>
        <a:prstGeom prst="roundRect">
          <a:avLst/>
        </a:prstGeom>
        <a:gradFill rotWithShape="0">
          <a:gsLst>
            <a:gs pos="0">
              <a:schemeClr val="accent3">
                <a:hueOff val="9528686"/>
                <a:satOff val="2070"/>
                <a:lumOff val="-2942"/>
                <a:alphaOff val="0"/>
                <a:shade val="70000"/>
                <a:satMod val="150000"/>
              </a:schemeClr>
            </a:gs>
            <a:gs pos="34000">
              <a:schemeClr val="accent3">
                <a:hueOff val="9528686"/>
                <a:satOff val="2070"/>
                <a:lumOff val="-2942"/>
                <a:alphaOff val="0"/>
                <a:shade val="70000"/>
                <a:satMod val="140000"/>
              </a:schemeClr>
            </a:gs>
            <a:gs pos="70000">
              <a:schemeClr val="accent3">
                <a:hueOff val="9528686"/>
                <a:satOff val="2070"/>
                <a:lumOff val="-2942"/>
                <a:alphaOff val="0"/>
                <a:tint val="100000"/>
                <a:shade val="90000"/>
                <a:satMod val="140000"/>
              </a:schemeClr>
            </a:gs>
            <a:gs pos="100000">
              <a:schemeClr val="accent3">
                <a:hueOff val="9528686"/>
                <a:satOff val="2070"/>
                <a:lumOff val="-294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Simple</a:t>
          </a:r>
          <a:endParaRPr lang="en-US" sz="2400" b="1" kern="1200" dirty="0"/>
        </a:p>
      </dsp:txBody>
      <dsp:txXfrm>
        <a:off x="1535902" y="2339733"/>
        <a:ext cx="2198761" cy="593794"/>
      </dsp:txXfrm>
    </dsp:sp>
    <dsp:sp modelId="{2EA0C38C-842E-6742-8C39-3A0901D252A2}">
      <dsp:nvSpPr>
        <dsp:cNvPr id="0" name=""/>
        <dsp:cNvSpPr/>
      </dsp:nvSpPr>
      <dsp:spPr>
        <a:xfrm rot="240000">
          <a:off x="1345191" y="1617506"/>
          <a:ext cx="2263007" cy="658040"/>
        </a:xfrm>
        <a:prstGeom prst="roundRect">
          <a:avLst/>
        </a:prstGeom>
        <a:gradFill rotWithShape="0">
          <a:gsLst>
            <a:gs pos="0">
              <a:schemeClr val="accent3">
                <a:hueOff val="11434424"/>
                <a:satOff val="2484"/>
                <a:lumOff val="-3530"/>
                <a:alphaOff val="0"/>
                <a:shade val="70000"/>
                <a:satMod val="150000"/>
              </a:schemeClr>
            </a:gs>
            <a:gs pos="34000">
              <a:schemeClr val="accent3">
                <a:hueOff val="11434424"/>
                <a:satOff val="2484"/>
                <a:lumOff val="-3530"/>
                <a:alphaOff val="0"/>
                <a:shade val="70000"/>
                <a:satMod val="140000"/>
              </a:schemeClr>
            </a:gs>
            <a:gs pos="70000">
              <a:schemeClr val="accent3">
                <a:hueOff val="11434424"/>
                <a:satOff val="2484"/>
                <a:lumOff val="-3530"/>
                <a:alphaOff val="0"/>
                <a:tint val="100000"/>
                <a:shade val="90000"/>
                <a:satMod val="140000"/>
              </a:schemeClr>
            </a:gs>
            <a:gs pos="100000">
              <a:schemeClr val="accent3">
                <a:hueOff val="11434424"/>
                <a:satOff val="2484"/>
                <a:lumOff val="-353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Convenient</a:t>
          </a:r>
          <a:endParaRPr lang="en-US" sz="2400" b="1" kern="1200" dirty="0"/>
        </a:p>
      </dsp:txBody>
      <dsp:txXfrm>
        <a:off x="1377314" y="1649629"/>
        <a:ext cx="2198761" cy="593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F81AE-5D2F-B54B-AD22-6D07C0723736}">
      <dsp:nvSpPr>
        <dsp:cNvPr id="0" name=""/>
        <dsp:cNvSpPr/>
      </dsp:nvSpPr>
      <dsp:spPr>
        <a:xfrm>
          <a:off x="973353" y="82856"/>
          <a:ext cx="2776767" cy="416966"/>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Advantages</a:t>
          </a:r>
          <a:endParaRPr lang="en-US" sz="2800" b="1" kern="1200" dirty="0"/>
        </a:p>
      </dsp:txBody>
      <dsp:txXfrm>
        <a:off x="985566" y="95069"/>
        <a:ext cx="2752341" cy="392540"/>
      </dsp:txXfrm>
    </dsp:sp>
    <dsp:sp modelId="{5261AB23-5873-C348-8B3E-1329C392233E}">
      <dsp:nvSpPr>
        <dsp:cNvPr id="0" name=""/>
        <dsp:cNvSpPr/>
      </dsp:nvSpPr>
      <dsp:spPr>
        <a:xfrm>
          <a:off x="4455566" y="65007"/>
          <a:ext cx="2828068" cy="416966"/>
        </a:xfrm>
        <a:prstGeom prst="roundRect">
          <a:avLst>
            <a:gd name="adj" fmla="val 10000"/>
          </a:avLst>
        </a:prstGeom>
        <a:solidFill>
          <a:schemeClr val="accent3">
            <a:tint val="40000"/>
            <a:alpha val="90000"/>
            <a:hueOff val="3910391"/>
            <a:satOff val="-106"/>
            <a:lumOff val="-170"/>
            <a:alphaOff val="0"/>
          </a:schemeClr>
        </a:solidFill>
        <a:ln w="9525" cap="flat" cmpd="sng" algn="ctr">
          <a:solidFill>
            <a:schemeClr val="accent3">
              <a:tint val="40000"/>
              <a:alpha val="90000"/>
              <a:hueOff val="3910391"/>
              <a:satOff val="-106"/>
              <a:lumOff val="-17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Disadvantages</a:t>
          </a:r>
          <a:endParaRPr lang="en-US" sz="2800" b="1" kern="1200" dirty="0"/>
        </a:p>
      </dsp:txBody>
      <dsp:txXfrm>
        <a:off x="4467779" y="77220"/>
        <a:ext cx="2803642" cy="392540"/>
      </dsp:txXfrm>
    </dsp:sp>
    <dsp:sp modelId="{D16BD454-6258-8A46-A4E9-86E6AF143728}">
      <dsp:nvSpPr>
        <dsp:cNvPr id="0" name=""/>
        <dsp:cNvSpPr/>
      </dsp:nvSpPr>
      <dsp:spPr>
        <a:xfrm>
          <a:off x="3749039" y="4145280"/>
          <a:ext cx="731520" cy="731520"/>
        </a:xfrm>
        <a:prstGeom prst="triangle">
          <a:avLst/>
        </a:prstGeom>
        <a:solidFill>
          <a:schemeClr val="accent3">
            <a:tint val="40000"/>
            <a:alpha val="90000"/>
            <a:hueOff val="7820782"/>
            <a:satOff val="-213"/>
            <a:lumOff val="-339"/>
            <a:alphaOff val="0"/>
          </a:schemeClr>
        </a:solidFill>
        <a:ln w="9525" cap="flat" cmpd="sng" algn="ctr">
          <a:solidFill>
            <a:schemeClr val="accent3">
              <a:tint val="40000"/>
              <a:alpha val="90000"/>
              <a:hueOff val="7820782"/>
              <a:satOff val="-213"/>
              <a:lumOff val="-339"/>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C25F8DF9-091E-EC46-ACE2-C262E5B98BC3}">
      <dsp:nvSpPr>
        <dsp:cNvPr id="0" name=""/>
        <dsp:cNvSpPr/>
      </dsp:nvSpPr>
      <dsp:spPr>
        <a:xfrm rot="240000">
          <a:off x="1088499" y="3773701"/>
          <a:ext cx="6052600" cy="423239"/>
        </a:xfrm>
        <a:prstGeom prst="rect">
          <a:avLst/>
        </a:prstGeom>
        <a:solidFill>
          <a:schemeClr val="accent3">
            <a:tint val="40000"/>
            <a:alpha val="90000"/>
            <a:hueOff val="11731174"/>
            <a:satOff val="-319"/>
            <a:lumOff val="-509"/>
            <a:alphaOff val="0"/>
          </a:schemeClr>
        </a:solidFill>
        <a:ln w="9525" cap="flat" cmpd="sng" algn="ctr">
          <a:solidFill>
            <a:schemeClr val="accent3">
              <a:tint val="40000"/>
              <a:alpha val="90000"/>
              <a:hueOff val="11731174"/>
              <a:satOff val="-319"/>
              <a:lumOff val="-509"/>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52ED51E3-E235-E242-B8C4-F4D4ADB63F92}">
      <dsp:nvSpPr>
        <dsp:cNvPr id="0" name=""/>
        <dsp:cNvSpPr/>
      </dsp:nvSpPr>
      <dsp:spPr>
        <a:xfrm rot="240000">
          <a:off x="4238001" y="3248917"/>
          <a:ext cx="3128880" cy="661307"/>
        </a:xfrm>
        <a:prstGeom prst="round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Not individualized</a:t>
          </a:r>
          <a:endParaRPr lang="en-US" sz="2400" b="1" kern="1200" dirty="0"/>
        </a:p>
      </dsp:txBody>
      <dsp:txXfrm>
        <a:off x="4270283" y="3281199"/>
        <a:ext cx="3064316" cy="596743"/>
      </dsp:txXfrm>
    </dsp:sp>
    <dsp:sp modelId="{F7384253-E87A-364D-83E7-FC5B4F38F770}">
      <dsp:nvSpPr>
        <dsp:cNvPr id="0" name=""/>
        <dsp:cNvSpPr/>
      </dsp:nvSpPr>
      <dsp:spPr>
        <a:xfrm rot="240000">
          <a:off x="4655353" y="2569282"/>
          <a:ext cx="2638993" cy="683039"/>
        </a:xfrm>
        <a:prstGeom prst="roundRect">
          <a:avLst/>
        </a:prstGeom>
        <a:gradFill rotWithShape="0">
          <a:gsLst>
            <a:gs pos="0">
              <a:schemeClr val="accent3">
                <a:hueOff val="1905737"/>
                <a:satOff val="414"/>
                <a:lumOff val="-588"/>
                <a:alphaOff val="0"/>
                <a:shade val="70000"/>
                <a:satMod val="150000"/>
              </a:schemeClr>
            </a:gs>
            <a:gs pos="34000">
              <a:schemeClr val="accent3">
                <a:hueOff val="1905737"/>
                <a:satOff val="414"/>
                <a:lumOff val="-588"/>
                <a:alphaOff val="0"/>
                <a:shade val="70000"/>
                <a:satMod val="140000"/>
              </a:schemeClr>
            </a:gs>
            <a:gs pos="70000">
              <a:schemeClr val="accent3">
                <a:hueOff val="1905737"/>
                <a:satOff val="414"/>
                <a:lumOff val="-588"/>
                <a:alphaOff val="0"/>
                <a:tint val="100000"/>
                <a:shade val="90000"/>
                <a:satMod val="140000"/>
              </a:schemeClr>
            </a:gs>
            <a:gs pos="100000">
              <a:schemeClr val="accent3">
                <a:hueOff val="1905737"/>
                <a:satOff val="414"/>
                <a:lumOff val="-58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660066"/>
              </a:solidFill>
            </a:rPr>
            <a:t>Creates a “roller coaster” effect</a:t>
          </a:r>
          <a:endParaRPr lang="en-US" sz="2400" b="1" kern="1200" dirty="0">
            <a:solidFill>
              <a:srgbClr val="660066"/>
            </a:solidFill>
          </a:endParaRPr>
        </a:p>
      </dsp:txBody>
      <dsp:txXfrm>
        <a:off x="4688696" y="2602625"/>
        <a:ext cx="2572307" cy="616353"/>
      </dsp:txXfrm>
    </dsp:sp>
    <dsp:sp modelId="{7788FAC4-F98C-0F4A-A234-1A18A9257DE3}">
      <dsp:nvSpPr>
        <dsp:cNvPr id="0" name=""/>
        <dsp:cNvSpPr/>
      </dsp:nvSpPr>
      <dsp:spPr>
        <a:xfrm rot="240000">
          <a:off x="4271395" y="1861336"/>
          <a:ext cx="2638993" cy="683039"/>
        </a:xfrm>
        <a:prstGeom prst="roundRect">
          <a:avLst/>
        </a:prstGeom>
        <a:gradFill rotWithShape="0">
          <a:gsLst>
            <a:gs pos="0">
              <a:schemeClr val="accent3">
                <a:hueOff val="3811475"/>
                <a:satOff val="828"/>
                <a:lumOff val="-1177"/>
                <a:alphaOff val="0"/>
                <a:shade val="70000"/>
                <a:satMod val="150000"/>
              </a:schemeClr>
            </a:gs>
            <a:gs pos="34000">
              <a:schemeClr val="accent3">
                <a:hueOff val="3811475"/>
                <a:satOff val="828"/>
                <a:lumOff val="-1177"/>
                <a:alphaOff val="0"/>
                <a:shade val="70000"/>
                <a:satMod val="140000"/>
              </a:schemeClr>
            </a:gs>
            <a:gs pos="70000">
              <a:schemeClr val="accent3">
                <a:hueOff val="3811475"/>
                <a:satOff val="828"/>
                <a:lumOff val="-1177"/>
                <a:alphaOff val="0"/>
                <a:tint val="100000"/>
                <a:shade val="90000"/>
                <a:satMod val="140000"/>
              </a:schemeClr>
            </a:gs>
            <a:gs pos="100000">
              <a:schemeClr val="accent3">
                <a:hueOff val="3811475"/>
                <a:satOff val="828"/>
                <a:lumOff val="-117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“Reactive Approach”</a:t>
          </a:r>
          <a:endParaRPr lang="en-US" sz="2400" b="1" kern="1200" dirty="0"/>
        </a:p>
      </dsp:txBody>
      <dsp:txXfrm>
        <a:off x="4304738" y="1894679"/>
        <a:ext cx="2572307" cy="616353"/>
      </dsp:txXfrm>
    </dsp:sp>
    <dsp:sp modelId="{2D92AF40-CBC0-8F4C-916F-BB71FD862F06}">
      <dsp:nvSpPr>
        <dsp:cNvPr id="0" name=""/>
        <dsp:cNvSpPr/>
      </dsp:nvSpPr>
      <dsp:spPr>
        <a:xfrm rot="240000">
          <a:off x="4536526" y="1202139"/>
          <a:ext cx="2638993" cy="683039"/>
        </a:xfrm>
        <a:prstGeom prst="roundRect">
          <a:avLst/>
        </a:prstGeom>
        <a:gradFill rotWithShape="0">
          <a:gsLst>
            <a:gs pos="0">
              <a:schemeClr val="accent3">
                <a:hueOff val="5717212"/>
                <a:satOff val="1242"/>
                <a:lumOff val="-1765"/>
                <a:alphaOff val="0"/>
                <a:shade val="70000"/>
                <a:satMod val="150000"/>
              </a:schemeClr>
            </a:gs>
            <a:gs pos="34000">
              <a:schemeClr val="accent3">
                <a:hueOff val="5717212"/>
                <a:satOff val="1242"/>
                <a:lumOff val="-1765"/>
                <a:alphaOff val="0"/>
                <a:shade val="70000"/>
                <a:satMod val="140000"/>
              </a:schemeClr>
            </a:gs>
            <a:gs pos="70000">
              <a:schemeClr val="accent3">
                <a:hueOff val="5717212"/>
                <a:satOff val="1242"/>
                <a:lumOff val="-1765"/>
                <a:alphaOff val="0"/>
                <a:tint val="100000"/>
                <a:shade val="90000"/>
                <a:satMod val="140000"/>
              </a:schemeClr>
            </a:gs>
            <a:gs pos="100000">
              <a:schemeClr val="accent3">
                <a:hueOff val="5717212"/>
                <a:satOff val="1242"/>
                <a:lumOff val="-176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Not evidence based practice</a:t>
          </a:r>
          <a:endParaRPr lang="en-US" sz="2400" b="1" kern="1200" dirty="0">
            <a:solidFill>
              <a:schemeClr val="bg1"/>
            </a:solidFill>
          </a:endParaRPr>
        </a:p>
      </dsp:txBody>
      <dsp:txXfrm>
        <a:off x="4569869" y="1235482"/>
        <a:ext cx="2572307" cy="616353"/>
      </dsp:txXfrm>
    </dsp:sp>
    <dsp:sp modelId="{2D1690DC-A301-6648-8E6B-54F1E94FA7ED}">
      <dsp:nvSpPr>
        <dsp:cNvPr id="0" name=""/>
        <dsp:cNvSpPr/>
      </dsp:nvSpPr>
      <dsp:spPr>
        <a:xfrm rot="240000">
          <a:off x="1203439" y="2904981"/>
          <a:ext cx="2263007" cy="658040"/>
        </a:xfrm>
        <a:prstGeom prst="roundRect">
          <a:avLst/>
        </a:prstGeom>
        <a:gradFill rotWithShape="0">
          <a:gsLst>
            <a:gs pos="0">
              <a:schemeClr val="accent3">
                <a:hueOff val="7622949"/>
                <a:satOff val="1656"/>
                <a:lumOff val="-2353"/>
                <a:alphaOff val="0"/>
                <a:shade val="70000"/>
                <a:satMod val="150000"/>
              </a:schemeClr>
            </a:gs>
            <a:gs pos="34000">
              <a:schemeClr val="accent3">
                <a:hueOff val="7622949"/>
                <a:satOff val="1656"/>
                <a:lumOff val="-2353"/>
                <a:alphaOff val="0"/>
                <a:shade val="70000"/>
                <a:satMod val="140000"/>
              </a:schemeClr>
            </a:gs>
            <a:gs pos="70000">
              <a:schemeClr val="accent3">
                <a:hueOff val="7622949"/>
                <a:satOff val="1656"/>
                <a:lumOff val="-2353"/>
                <a:alphaOff val="0"/>
                <a:tint val="100000"/>
                <a:shade val="90000"/>
                <a:satMod val="140000"/>
              </a:schemeClr>
            </a:gs>
            <a:gs pos="100000">
              <a:schemeClr val="accent3">
                <a:hueOff val="7622949"/>
                <a:satOff val="1656"/>
                <a:lumOff val="-235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Can initiate right away</a:t>
          </a:r>
          <a:endParaRPr lang="en-US" sz="2400" b="1" kern="1200" dirty="0"/>
        </a:p>
      </dsp:txBody>
      <dsp:txXfrm>
        <a:off x="1235562" y="2937104"/>
        <a:ext cx="2198761" cy="593794"/>
      </dsp:txXfrm>
    </dsp:sp>
    <dsp:sp modelId="{356BF03C-8507-E944-B7B9-119B1A32C42D}">
      <dsp:nvSpPr>
        <dsp:cNvPr id="0" name=""/>
        <dsp:cNvSpPr/>
      </dsp:nvSpPr>
      <dsp:spPr>
        <a:xfrm rot="240000">
          <a:off x="1503779" y="2307610"/>
          <a:ext cx="2263007" cy="658040"/>
        </a:xfrm>
        <a:prstGeom prst="roundRect">
          <a:avLst/>
        </a:prstGeom>
        <a:gradFill rotWithShape="0">
          <a:gsLst>
            <a:gs pos="0">
              <a:schemeClr val="accent3">
                <a:hueOff val="9528686"/>
                <a:satOff val="2070"/>
                <a:lumOff val="-2942"/>
                <a:alphaOff val="0"/>
                <a:shade val="70000"/>
                <a:satMod val="150000"/>
              </a:schemeClr>
            </a:gs>
            <a:gs pos="34000">
              <a:schemeClr val="accent3">
                <a:hueOff val="9528686"/>
                <a:satOff val="2070"/>
                <a:lumOff val="-2942"/>
                <a:alphaOff val="0"/>
                <a:shade val="70000"/>
                <a:satMod val="140000"/>
              </a:schemeClr>
            </a:gs>
            <a:gs pos="70000">
              <a:schemeClr val="accent3">
                <a:hueOff val="9528686"/>
                <a:satOff val="2070"/>
                <a:lumOff val="-2942"/>
                <a:alphaOff val="0"/>
                <a:tint val="100000"/>
                <a:shade val="90000"/>
                <a:satMod val="140000"/>
              </a:schemeClr>
            </a:gs>
            <a:gs pos="100000">
              <a:schemeClr val="accent3">
                <a:hueOff val="9528686"/>
                <a:satOff val="2070"/>
                <a:lumOff val="-294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Simple</a:t>
          </a:r>
          <a:endParaRPr lang="en-US" sz="2400" b="1" kern="1200" dirty="0"/>
        </a:p>
      </dsp:txBody>
      <dsp:txXfrm>
        <a:off x="1535902" y="2339733"/>
        <a:ext cx="2198761" cy="593794"/>
      </dsp:txXfrm>
    </dsp:sp>
    <dsp:sp modelId="{2EA0C38C-842E-6742-8C39-3A0901D252A2}">
      <dsp:nvSpPr>
        <dsp:cNvPr id="0" name=""/>
        <dsp:cNvSpPr/>
      </dsp:nvSpPr>
      <dsp:spPr>
        <a:xfrm rot="240000">
          <a:off x="1345191" y="1617506"/>
          <a:ext cx="2263007" cy="658040"/>
        </a:xfrm>
        <a:prstGeom prst="roundRect">
          <a:avLst/>
        </a:prstGeom>
        <a:gradFill rotWithShape="0">
          <a:gsLst>
            <a:gs pos="0">
              <a:schemeClr val="accent3">
                <a:hueOff val="11434424"/>
                <a:satOff val="2484"/>
                <a:lumOff val="-3530"/>
                <a:alphaOff val="0"/>
                <a:shade val="70000"/>
                <a:satMod val="150000"/>
              </a:schemeClr>
            </a:gs>
            <a:gs pos="34000">
              <a:schemeClr val="accent3">
                <a:hueOff val="11434424"/>
                <a:satOff val="2484"/>
                <a:lumOff val="-3530"/>
                <a:alphaOff val="0"/>
                <a:shade val="70000"/>
                <a:satMod val="140000"/>
              </a:schemeClr>
            </a:gs>
            <a:gs pos="70000">
              <a:schemeClr val="accent3">
                <a:hueOff val="11434424"/>
                <a:satOff val="2484"/>
                <a:lumOff val="-3530"/>
                <a:alphaOff val="0"/>
                <a:tint val="100000"/>
                <a:shade val="90000"/>
                <a:satMod val="140000"/>
              </a:schemeClr>
            </a:gs>
            <a:gs pos="100000">
              <a:schemeClr val="accent3">
                <a:hueOff val="11434424"/>
                <a:satOff val="2484"/>
                <a:lumOff val="-353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Convenient</a:t>
          </a:r>
          <a:endParaRPr lang="en-US" sz="2400" b="1" kern="1200" dirty="0"/>
        </a:p>
      </dsp:txBody>
      <dsp:txXfrm>
        <a:off x="1377314" y="1649629"/>
        <a:ext cx="2198761" cy="593794"/>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E446B-6C1B-0141-A92E-C47ECCDAE14B}" type="datetimeFigureOut">
              <a:rPr lang="en-US" smtClean="0"/>
              <a:t>13-02-27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2C504-8AFE-EC48-A83C-D61CF81FD45F}" type="slidenum">
              <a:rPr lang="en-US" smtClean="0"/>
              <a:t>‹#›</a:t>
            </a:fld>
            <a:endParaRPr lang="en-US"/>
          </a:p>
        </p:txBody>
      </p:sp>
    </p:spTree>
    <p:extLst>
      <p:ext uri="{BB962C8B-B14F-4D97-AF65-F5344CB8AC3E}">
        <p14:creationId xmlns:p14="http://schemas.microsoft.com/office/powerpoint/2010/main" val="31206741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Has anyone here seen sliding scales prescribed in practice. If you have can you tell me where you were practicing?</a:t>
            </a:r>
          </a:p>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2</a:t>
            </a:fld>
            <a:endParaRPr lang="en-US"/>
          </a:p>
        </p:txBody>
      </p:sp>
    </p:spTree>
    <p:extLst>
      <p:ext uri="{BB962C8B-B14F-4D97-AF65-F5344CB8AC3E}">
        <p14:creationId xmlns:p14="http://schemas.microsoft.com/office/powerpoint/2010/main" val="967302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a:t>
            </a:r>
            <a:r>
              <a:rPr lang="en-US" baseline="0" dirty="0" smtClean="0"/>
              <a:t> type of </a:t>
            </a:r>
            <a:r>
              <a:rPr lang="en-US" baseline="0" dirty="0" err="1" smtClean="0"/>
              <a:t>insulin,In</a:t>
            </a:r>
            <a:r>
              <a:rPr lang="en-US" baseline="0" dirty="0" smtClean="0"/>
              <a:t> the right </a:t>
            </a:r>
            <a:r>
              <a:rPr lang="en-US" baseline="0" dirty="0" err="1" smtClean="0"/>
              <a:t>amount,Right</a:t>
            </a:r>
            <a:r>
              <a:rPr lang="en-US" baseline="0" dirty="0" smtClean="0"/>
              <a:t> time ,To meet the insulin needs of the patient</a:t>
            </a:r>
          </a:p>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11</a:t>
            </a:fld>
            <a:endParaRPr lang="en-US"/>
          </a:p>
        </p:txBody>
      </p:sp>
    </p:spTree>
    <p:extLst>
      <p:ext uri="{BB962C8B-B14F-4D97-AF65-F5344CB8AC3E}">
        <p14:creationId xmlns:p14="http://schemas.microsoft.com/office/powerpoint/2010/main" val="3262670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-basal insulin (intermediate-acting or longer-acting insulin)-</a:t>
            </a:r>
            <a:r>
              <a:rPr lang="en-US" dirty="0" err="1" smtClean="0"/>
              <a:t>peakless</a:t>
            </a:r>
            <a:r>
              <a:rPr lang="en-US" dirty="0" smtClean="0"/>
              <a:t>, long-lasting</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-bolus</a:t>
            </a:r>
            <a:r>
              <a:rPr lang="en-US" baseline="0" dirty="0" smtClean="0"/>
              <a:t> insulin (short acting or rapid acting insulin)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-correction scale: used correction factor therefore tailored to patient’s insulin sensitivity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Use on top of standing order</a:t>
            </a:r>
          </a:p>
          <a:p>
            <a:r>
              <a:rPr lang="fr-FR" sz="1200" b="0" i="0" u="none" strike="noStrike" kern="1200" baseline="0" dirty="0" smtClean="0">
                <a:solidFill>
                  <a:schemeClr val="tx1"/>
                </a:solidFill>
                <a:latin typeface="+mn-lt"/>
                <a:ea typeface="+mn-ea"/>
                <a:cs typeface="+mn-cs"/>
              </a:rPr>
              <a:t>-</a:t>
            </a:r>
            <a:r>
              <a:rPr lang="en-US" dirty="0" smtClean="0"/>
              <a:t>In long-term care facilities, food and activity are predictable and the residents are usually more stable, except during times of illness. There should be minimal need for insulin correction doses</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-Correction factor</a:t>
            </a:r>
          </a:p>
          <a:p>
            <a:r>
              <a:rPr lang="en-US" sz="11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number of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/L of blood glucose that will drop with 1 unit</a:t>
            </a:r>
          </a:p>
          <a:p>
            <a:r>
              <a:rPr lang="en-US" sz="1200" b="0" i="0" u="none" strike="noStrike" kern="1200" baseline="0" dirty="0" smtClean="0">
                <a:solidFill>
                  <a:schemeClr val="tx1"/>
                </a:solidFill>
                <a:latin typeface="+mn-lt"/>
                <a:ea typeface="+mn-ea"/>
                <a:cs typeface="+mn-cs"/>
              </a:rPr>
              <a:t>of rapid acting insulin</a:t>
            </a:r>
          </a:p>
          <a:p>
            <a:r>
              <a:rPr lang="en-US" sz="1400" b="0" i="0" u="none" strike="noStrike" kern="1200" baseline="0" dirty="0" smtClean="0">
                <a:solidFill>
                  <a:schemeClr val="tx1"/>
                </a:solidFill>
                <a:latin typeface="+mn-lt"/>
                <a:ea typeface="+mn-ea"/>
                <a:cs typeface="+mn-cs"/>
              </a:rPr>
              <a:t>= 100/TDD </a:t>
            </a:r>
            <a:r>
              <a:rPr lang="en-US" sz="1200" b="0" i="0" u="none" strike="noStrike" kern="1200" baseline="0" dirty="0" smtClean="0">
                <a:solidFill>
                  <a:schemeClr val="tx1"/>
                </a:solidFill>
                <a:latin typeface="+mn-lt"/>
                <a:ea typeface="+mn-ea"/>
                <a:cs typeface="+mn-cs"/>
              </a:rPr>
              <a:t>(TDD = Total Daily Dose of insulin)</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12</a:t>
            </a:fld>
            <a:endParaRPr lang="en-US"/>
          </a:p>
        </p:txBody>
      </p:sp>
    </p:spTree>
    <p:extLst>
      <p:ext uri="{BB962C8B-B14F-4D97-AF65-F5344CB8AC3E}">
        <p14:creationId xmlns:p14="http://schemas.microsoft.com/office/powerpoint/2010/main" val="4207920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-rapid changes in insulin requirements leading to hyperglycemia-stress or illness</a:t>
            </a:r>
          </a:p>
          <a:p>
            <a:r>
              <a:rPr lang="en-US" dirty="0" smtClean="0"/>
              <a:t>-In long-term care facilities, food and activity are predictable and the residents are usually more stable, except during times of illness. There should be minimal need for insulin correction doses</a:t>
            </a:r>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13</a:t>
            </a:fld>
            <a:endParaRPr lang="en-US"/>
          </a:p>
        </p:txBody>
      </p:sp>
    </p:spTree>
    <p:extLst>
      <p:ext uri="{BB962C8B-B14F-4D97-AF65-F5344CB8AC3E}">
        <p14:creationId xmlns:p14="http://schemas.microsoft.com/office/powerpoint/2010/main" val="86897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a:t>
            </a:r>
            <a:r>
              <a:rPr lang="en-US" baseline="0" dirty="0" smtClean="0"/>
              <a:t> way to approach to glycemic control is to use mix of long and short acting insulin analogue to mimic the physiological release of insulin</a:t>
            </a:r>
          </a:p>
          <a:p>
            <a:r>
              <a:rPr lang="en-US" baseline="0" dirty="0" smtClean="0"/>
              <a:t>-Using only a short/rapid acting can not achieve this effect</a:t>
            </a:r>
            <a:endParaRPr lang="en-US" dirty="0" smtClean="0"/>
          </a:p>
          <a:p>
            <a:r>
              <a:rPr lang="en-US" dirty="0" smtClean="0"/>
              <a:t>-Basal</a:t>
            </a:r>
            <a:r>
              <a:rPr lang="en-US" baseline="0" dirty="0" smtClean="0"/>
              <a:t> insulin:50% of daily need</a:t>
            </a:r>
          </a:p>
          <a:p>
            <a:r>
              <a:rPr lang="en-US" dirty="0" smtClean="0"/>
              <a:t>-Bolus:</a:t>
            </a:r>
            <a:r>
              <a:rPr lang="en-US" baseline="0" dirty="0" smtClean="0"/>
              <a:t> 10-20% of total daily need at each meal</a:t>
            </a:r>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15</a:t>
            </a:fld>
            <a:endParaRPr lang="en-US"/>
          </a:p>
        </p:txBody>
      </p:sp>
    </p:spTree>
    <p:extLst>
      <p:ext uri="{BB962C8B-B14F-4D97-AF65-F5344CB8AC3E}">
        <p14:creationId xmlns:p14="http://schemas.microsoft.com/office/powerpoint/2010/main" val="3230322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By using ISS, can hypoglycemic incidences be avoided or reduced?</a:t>
            </a:r>
          </a:p>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16</a:t>
            </a:fld>
            <a:endParaRPr lang="en-US"/>
          </a:p>
        </p:txBody>
      </p:sp>
    </p:spTree>
    <p:extLst>
      <p:ext uri="{BB962C8B-B14F-4D97-AF65-F5344CB8AC3E}">
        <p14:creationId xmlns:p14="http://schemas.microsoft.com/office/powerpoint/2010/main" val="1713686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limitations:</a:t>
            </a:r>
          </a:p>
          <a:p>
            <a:pPr marL="228600" indent="-228600">
              <a:buAutoNum type="arabicParenR"/>
            </a:pPr>
            <a:r>
              <a:rPr lang="en-US" dirty="0" smtClean="0"/>
              <a:t>Only type 2 diabetes</a:t>
            </a:r>
          </a:p>
          <a:p>
            <a:pPr marL="228600" indent="-228600">
              <a:buAutoNum type="arabicParenR"/>
            </a:pPr>
            <a:r>
              <a:rPr lang="en-US" dirty="0" smtClean="0"/>
              <a:t>Open-label</a:t>
            </a:r>
          </a:p>
          <a:p>
            <a:pPr marL="228600" indent="-228600">
              <a:buAutoNum type="arabicParenR"/>
            </a:pPr>
            <a:r>
              <a:rPr lang="en-US" dirty="0" smtClean="0"/>
              <a:t>Not</a:t>
            </a:r>
            <a:r>
              <a:rPr lang="en-US" baseline="0" dirty="0" smtClean="0"/>
              <a:t> double blinded</a:t>
            </a:r>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17</a:t>
            </a:fld>
            <a:endParaRPr lang="en-US"/>
          </a:p>
        </p:txBody>
      </p:sp>
    </p:spTree>
    <p:extLst>
      <p:ext uri="{BB962C8B-B14F-4D97-AF65-F5344CB8AC3E}">
        <p14:creationId xmlns:p14="http://schemas.microsoft.com/office/powerpoint/2010/main" val="2887136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-Unaware of problems associated with ISS</a:t>
            </a:r>
          </a:p>
          <a:p>
            <a:endParaRPr lang="en-US" b="1" dirty="0" smtClean="0"/>
          </a:p>
          <a:p>
            <a:r>
              <a:rPr lang="en-US" b="1" dirty="0" smtClean="0"/>
              <a:t>-Unwilling to make changes to therapies initiated by another physician</a:t>
            </a:r>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18</a:t>
            </a:fld>
            <a:endParaRPr lang="en-US"/>
          </a:p>
        </p:txBody>
      </p:sp>
    </p:spTree>
    <p:extLst>
      <p:ext uri="{BB962C8B-B14F-4D97-AF65-F5344CB8AC3E}">
        <p14:creationId xmlns:p14="http://schemas.microsoft.com/office/powerpoint/2010/main" val="2427058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indicated that</a:t>
            </a:r>
            <a:r>
              <a:rPr lang="en-US" baseline="0" dirty="0" smtClean="0"/>
              <a:t> once started, 83% would be left on ISS</a:t>
            </a:r>
          </a:p>
          <a:p>
            <a:r>
              <a:rPr lang="en-US" baseline="0" dirty="0" smtClean="0"/>
              <a:t>-this is an big issue. This is also why I chose this topic</a:t>
            </a:r>
          </a:p>
          <a:p>
            <a:r>
              <a:rPr lang="en-US" baseline="0" dirty="0" smtClean="0"/>
              <a:t>-We have already discussed that when used short term in hospitals they are ineffective method of glycemic control</a:t>
            </a:r>
          </a:p>
          <a:p>
            <a:r>
              <a:rPr lang="en-US" baseline="0" dirty="0" smtClean="0"/>
              <a:t>-we have also discussed the fact that fluctuating BG levels could be an independent factor in causing poor outcomes/complications</a:t>
            </a:r>
          </a:p>
          <a:p>
            <a:r>
              <a:rPr lang="en-US" baseline="0" dirty="0" smtClean="0"/>
              <a:t>-so can you imagine what it would mean for a elderly resident who would be on ISS chronically?</a:t>
            </a:r>
          </a:p>
          <a:p>
            <a:endParaRPr lang="en-US" baseline="0" dirty="0" smtClean="0"/>
          </a:p>
          <a:p>
            <a:r>
              <a:rPr lang="en-US" baseline="0" dirty="0" smtClean="0"/>
              <a:t>-elderly who have been discharged with ISS and admitted to LTC will likely be on ISS for months to years. Although no studies have looked into the long-term use of ISS, you could imagine what the patient goes through, having their blood glucose is constantly fluctuating.</a:t>
            </a:r>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20</a:t>
            </a:fld>
            <a:endParaRPr lang="en-US"/>
          </a:p>
        </p:txBody>
      </p:sp>
    </p:spTree>
    <p:extLst>
      <p:ext uri="{BB962C8B-B14F-4D97-AF65-F5344CB8AC3E}">
        <p14:creationId xmlns:p14="http://schemas.microsoft.com/office/powerpoint/2010/main" val="3112210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-hypoglycemia=BS&lt;4mmol/L</a:t>
            </a:r>
          </a:p>
          <a:p>
            <a:r>
              <a:rPr lang="en-US" dirty="0" smtClean="0"/>
              <a:t>-elderly</a:t>
            </a:r>
            <a:r>
              <a:rPr lang="en-US" baseline="0" dirty="0" smtClean="0"/>
              <a:t> are at increased risk for complications especially hypoglycemia </a:t>
            </a:r>
            <a:r>
              <a:rPr lang="en-US" baseline="0" dirty="0" err="1" smtClean="0"/>
              <a:t>bc</a:t>
            </a:r>
            <a:endParaRPr lang="en-US" baseline="0" dirty="0" smtClean="0"/>
          </a:p>
          <a:p>
            <a:r>
              <a:rPr lang="en-US" baseline="0" dirty="0" smtClean="0"/>
              <a:t>1)They do not present with the typical symptoms of hypoglycemia that you would see in a younger patient. This is due to the fact that they have lower beta –adrenergic receptors in the body and will not present to adrenergic symptoms such as tremor and increase heart rate that we are familiarize as symptoms of hypoglycemia. </a:t>
            </a:r>
            <a:endParaRPr lang="en-US" dirty="0" smtClean="0"/>
          </a:p>
          <a:p>
            <a:r>
              <a:rPr lang="en-US" dirty="0" smtClean="0"/>
              <a:t>2)</a:t>
            </a:r>
            <a:r>
              <a:rPr lang="en-US" baseline="0" dirty="0" smtClean="0"/>
              <a:t> more medication and comorbidities=may effect absorption and breakdown of insulin medications such as</a:t>
            </a:r>
          </a:p>
          <a:p>
            <a:r>
              <a:rPr lang="en-US" baseline="0" dirty="0" smtClean="0"/>
              <a:t>Why is this a problem</a:t>
            </a:r>
          </a:p>
          <a:p>
            <a:r>
              <a:rPr lang="en-US" baseline="0" dirty="0" smtClean="0"/>
              <a:t>-hypoglycemia is an acute complications, meaning, when BS are low there are immediate consequences that occur and if not treated right away there are serious consequences including death</a:t>
            </a:r>
          </a:p>
          <a:p>
            <a:r>
              <a:rPr lang="en-US" baseline="0" dirty="0" smtClean="0"/>
              <a:t>-problem is, treatment for hypoglycemia is often delay in LTC setting </a:t>
            </a:r>
            <a:r>
              <a:rPr lang="en-US" baseline="0" dirty="0" err="1" smtClean="0"/>
              <a:t>bc</a:t>
            </a:r>
            <a:r>
              <a:rPr lang="en-US" baseline="0" dirty="0" smtClean="0"/>
              <a:t> it was unrecognized and patients are not able to communicate the issue and get help</a:t>
            </a:r>
          </a:p>
          <a:p>
            <a:endParaRPr lang="en-US" baseline="0" dirty="0" smtClean="0"/>
          </a:p>
          <a:p>
            <a:r>
              <a:rPr lang="en-US" baseline="0" dirty="0" smtClean="0"/>
              <a:t>-hypoglycemia present as stroke, cardiac ischemia, and fall-all can lead to death</a:t>
            </a:r>
          </a:p>
          <a:p>
            <a:endParaRPr lang="en-US" baseline="0" dirty="0" smtClean="0"/>
          </a:p>
          <a:p>
            <a:r>
              <a:rPr lang="en-US" baseline="0" dirty="0" smtClean="0"/>
              <a:t>-symptoms differ (impaired conc., personality change) and unrecognized</a:t>
            </a:r>
          </a:p>
          <a:p>
            <a:endParaRPr lang="en-US" baseline="0" dirty="0" smtClean="0"/>
          </a:p>
          <a:p>
            <a:r>
              <a:rPr lang="en-US" baseline="0" dirty="0" smtClean="0"/>
              <a:t>-cognitive and functional impairments prevents elderly from self-treating and getting the necessary help that they need</a:t>
            </a:r>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21</a:t>
            </a:fld>
            <a:endParaRPr lang="en-US"/>
          </a:p>
        </p:txBody>
      </p:sp>
    </p:spTree>
    <p:extLst>
      <p:ext uri="{BB962C8B-B14F-4D97-AF65-F5344CB8AC3E}">
        <p14:creationId xmlns:p14="http://schemas.microsoft.com/office/powerpoint/2010/main" val="3454939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--sustained elevation of blood glucose=poor glycemic control (Hba1c is high)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-DCCT trial, the UKPDs</a:t>
            </a:r>
            <a:r>
              <a:rPr lang="en-US" baseline="0" dirty="0" smtClean="0"/>
              <a:t> trials that good glycemic control slowed the progression of these complications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long</a:t>
            </a:r>
            <a:r>
              <a:rPr lang="en-US" baseline="0" dirty="0" smtClean="0"/>
              <a:t> term complications of damage to blood vessel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err="1" smtClean="0"/>
              <a:t>macrovasular</a:t>
            </a:r>
            <a:r>
              <a:rPr lang="en-US" baseline="0" dirty="0" smtClean="0"/>
              <a:t> complications-cardiovascular complications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-microvascular complications-damage to the eyes, kidney, and nerves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--BS&gt;14mmol/L</a:t>
            </a:r>
          </a:p>
          <a:p>
            <a:r>
              <a:rPr lang="en-US" dirty="0" smtClean="0"/>
              <a:t>-remember</a:t>
            </a:r>
            <a:r>
              <a:rPr lang="en-US" baseline="0" dirty="0" smtClean="0"/>
              <a:t> to rap the </a:t>
            </a:r>
            <a:r>
              <a:rPr lang="en-US" dirty="0" smtClean="0"/>
              <a:t>benefits of good blood glucose control requires</a:t>
            </a:r>
            <a:r>
              <a:rPr lang="en-US" baseline="0" dirty="0" smtClean="0"/>
              <a:t> time (5-10 years). Time that most long-term residents don</a:t>
            </a:r>
            <a:r>
              <a:rPr lang="fr-FR" baseline="0" dirty="0" smtClean="0"/>
              <a:t>’</a:t>
            </a:r>
            <a:r>
              <a:rPr lang="en-US" baseline="0" dirty="0" smtClean="0"/>
              <a:t>t’ have</a:t>
            </a:r>
          </a:p>
          <a:p>
            <a:r>
              <a:rPr lang="en-US" baseline="0" dirty="0" smtClean="0"/>
              <a:t>-if complications have already been established how much benefit is the resident going to have. Remember, these complications cannot be reversed, the progression can be delayed</a:t>
            </a:r>
          </a:p>
          <a:p>
            <a:r>
              <a:rPr lang="en-US" baseline="0" dirty="0" smtClean="0"/>
              <a:t>-How much benefit do you think resident will have from tight glycemic control</a:t>
            </a:r>
          </a:p>
        </p:txBody>
      </p:sp>
      <p:sp>
        <p:nvSpPr>
          <p:cNvPr id="4" name="Slide Number Placeholder 3"/>
          <p:cNvSpPr>
            <a:spLocks noGrp="1"/>
          </p:cNvSpPr>
          <p:nvPr>
            <p:ph type="sldNum" sz="quarter" idx="10"/>
          </p:nvPr>
        </p:nvSpPr>
        <p:spPr/>
        <p:txBody>
          <a:bodyPr/>
          <a:lstStyle/>
          <a:p>
            <a:fld id="{E702C504-8AFE-EC48-A83C-D61CF81FD45F}" type="slidenum">
              <a:rPr lang="en-US" smtClean="0"/>
              <a:t>22</a:t>
            </a:fld>
            <a:endParaRPr lang="en-US"/>
          </a:p>
        </p:txBody>
      </p:sp>
    </p:spTree>
    <p:extLst>
      <p:ext uri="{BB962C8B-B14F-4D97-AF65-F5344CB8AC3E}">
        <p14:creationId xmlns:p14="http://schemas.microsoft.com/office/powerpoint/2010/main" val="59570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-Insulin</a:t>
            </a:r>
            <a:r>
              <a:rPr lang="en-US" baseline="0" dirty="0" smtClean="0"/>
              <a:t> therapy: therapy used by type 1 and type 2 diabetics because they do not naturally produce them on their own or are resistant to them. Insulin is an important peptide hormone required by the body in order to take up glucose from the blood into surrounding tissue, which is necessary for cells to properly function</a:t>
            </a:r>
            <a:br>
              <a:rPr lang="en-US" baseline="0" dirty="0" smtClean="0"/>
            </a:br>
            <a:r>
              <a:rPr lang="en-US" baseline="0" dirty="0" smtClean="0"/>
              <a:t>-Not some physical scale, but a chart that tells you how much insulin you need to give yourself at meals based on blood glucose levels</a:t>
            </a:r>
          </a:p>
          <a:p>
            <a:r>
              <a:rPr lang="en-US" baseline="0" dirty="0" smtClean="0"/>
              <a:t>-Used as early as in the 1930s</a:t>
            </a:r>
          </a:p>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3</a:t>
            </a:fld>
            <a:endParaRPr lang="en-US"/>
          </a:p>
        </p:txBody>
      </p:sp>
    </p:spTree>
    <p:extLst>
      <p:ext uri="{BB962C8B-B14F-4D97-AF65-F5344CB8AC3E}">
        <p14:creationId xmlns:p14="http://schemas.microsoft.com/office/powerpoint/2010/main" val="3240926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D2533C"/>
                </a:solidFill>
              </a:rPr>
              <a:t>Once again, the</a:t>
            </a:r>
            <a:r>
              <a:rPr lang="en-US" baseline="0" dirty="0" smtClean="0">
                <a:solidFill>
                  <a:srgbClr val="D2533C"/>
                </a:solidFill>
              </a:rPr>
              <a:t> symptoms of hyperglycemia can often go un-noticed until too late</a:t>
            </a:r>
          </a:p>
          <a:p>
            <a:endParaRPr lang="en-US" baseline="0" dirty="0" smtClean="0">
              <a:solidFill>
                <a:srgbClr val="D2533C"/>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 bunch</a:t>
            </a:r>
            <a:r>
              <a:rPr lang="en-US" baseline="0" dirty="0" smtClean="0"/>
              <a:t> of meds such as corticosteroids, NSAIDs that exacerbate hyperglycemia</a:t>
            </a:r>
            <a:endParaRPr lang="en-US" dirty="0" smtClean="0"/>
          </a:p>
          <a:p>
            <a:endParaRPr lang="en-US" dirty="0">
              <a:solidFill>
                <a:srgbClr val="D2533C"/>
              </a:solidFill>
            </a:endParaRPr>
          </a:p>
        </p:txBody>
      </p:sp>
      <p:sp>
        <p:nvSpPr>
          <p:cNvPr id="4" name="Slide Number Placeholder 3"/>
          <p:cNvSpPr>
            <a:spLocks noGrp="1"/>
          </p:cNvSpPr>
          <p:nvPr>
            <p:ph type="sldNum" sz="quarter" idx="10"/>
          </p:nvPr>
        </p:nvSpPr>
        <p:spPr/>
        <p:txBody>
          <a:bodyPr/>
          <a:lstStyle/>
          <a:p>
            <a:fld id="{E702C504-8AFE-EC48-A83C-D61CF81FD45F}" type="slidenum">
              <a:rPr lang="en-US" smtClean="0"/>
              <a:t>23</a:t>
            </a:fld>
            <a:endParaRPr lang="en-US"/>
          </a:p>
        </p:txBody>
      </p:sp>
    </p:spTree>
    <p:extLst>
      <p:ext uri="{BB962C8B-B14F-4D97-AF65-F5344CB8AC3E}">
        <p14:creationId xmlns:p14="http://schemas.microsoft.com/office/powerpoint/2010/main" val="3019271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-CDA</a:t>
            </a:r>
            <a:r>
              <a:rPr lang="en-US" sz="1200" baseline="0" dirty="0" smtClean="0"/>
              <a:t> does not define specific goals and targets for elderly in LTC </a:t>
            </a:r>
            <a:r>
              <a:rPr lang="en-US" sz="1200" baseline="0" dirty="0" err="1" smtClean="0"/>
              <a:t>bc</a:t>
            </a:r>
            <a:r>
              <a:rPr lang="en-US" sz="1200" baseline="0" dirty="0" smtClean="0"/>
              <a:t> lack of research in LTC with tight control</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a:t>
            </a:r>
            <a:r>
              <a:rPr lang="en-US" sz="1200" dirty="0" smtClean="0"/>
              <a:t>-VADT, ADVANCE, ACORD studies demonstrated that tight glycemic control (HbA1C &lt;7%) </a:t>
            </a:r>
            <a:r>
              <a:rPr lang="en-US" dirty="0" smtClean="0"/>
              <a:t>increased the risk of hypoglycemia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discussed earlier, most LTC residents will not benefit from glycemic control, but if you are going to set a target you may consider the following</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-not all elderly are the same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-if they are healthy and you think they will live long enough to benefit of glycemic control than you may consider tight glycemic control.</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-most likely than not, however patient will be frail and will be vulnerable to poor outcomes such as hypoglycemia. For these patients consider </a:t>
            </a:r>
            <a:r>
              <a:rPr lang="en-US" sz="1200" baseline="0" dirty="0" smtClean="0"/>
              <a:t>less stringent targets (hba1c =8%) </a:t>
            </a:r>
            <a:r>
              <a:rPr lang="en-US" sz="1200" baseline="0" dirty="0" err="1" smtClean="0"/>
              <a:t>bc</a:t>
            </a:r>
            <a:r>
              <a:rPr lang="en-US" sz="1200" baseline="0" dirty="0" smtClean="0"/>
              <a:t> risks outweighs benefit as seen by VADT,ADVANCE, ACCORD studies</a:t>
            </a:r>
            <a:endParaRPr lang="en-US"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24</a:t>
            </a:fld>
            <a:endParaRPr lang="en-US"/>
          </a:p>
        </p:txBody>
      </p:sp>
    </p:spTree>
    <p:extLst>
      <p:ext uri="{BB962C8B-B14F-4D97-AF65-F5344CB8AC3E}">
        <p14:creationId xmlns:p14="http://schemas.microsoft.com/office/powerpoint/2010/main" val="437589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a:buNone/>
            </a:pPr>
            <a:r>
              <a:rPr lang="en-US" dirty="0" smtClean="0">
                <a:solidFill>
                  <a:srgbClr val="FF0000"/>
                </a:solidFill>
              </a:rPr>
              <a:t>Due to lack of studies evaluating diabetes</a:t>
            </a:r>
            <a:r>
              <a:rPr lang="en-US" baseline="0" dirty="0" smtClean="0">
                <a:solidFill>
                  <a:srgbClr val="FF0000"/>
                </a:solidFill>
              </a:rPr>
              <a:t> control and treatment in LTC, there are limited information and guidelines out there for physicians to look at and follow. Most guidelines would go along the line: Use clinical </a:t>
            </a:r>
            <a:r>
              <a:rPr lang="en-US" baseline="0" dirty="0" err="1" smtClean="0">
                <a:solidFill>
                  <a:srgbClr val="FF0000"/>
                </a:solidFill>
              </a:rPr>
              <a:t>judgement</a:t>
            </a:r>
            <a:r>
              <a:rPr lang="en-US" baseline="0" dirty="0" smtClean="0">
                <a:solidFill>
                  <a:srgbClr val="FF0000"/>
                </a:solidFill>
              </a:rPr>
              <a:t> and which is why practice widely varies</a:t>
            </a:r>
            <a:endParaRPr lang="en-US" dirty="0" smtClean="0">
              <a:solidFill>
                <a:srgbClr val="FF0000"/>
              </a:solidFill>
            </a:endParaRPr>
          </a:p>
          <a:p>
            <a:pPr lvl="0">
              <a:buFont typeface="Arial"/>
              <a:buNone/>
            </a:pPr>
            <a:endParaRPr lang="en-US" dirty="0" smtClean="0">
              <a:solidFill>
                <a:srgbClr val="FF0000"/>
              </a:solidFill>
            </a:endParaRPr>
          </a:p>
          <a:p>
            <a:pPr lvl="0">
              <a:buFont typeface="Arial"/>
              <a:buNone/>
            </a:pPr>
            <a:r>
              <a:rPr lang="en-US" dirty="0" smtClean="0">
                <a:solidFill>
                  <a:srgbClr val="FF0000"/>
                </a:solidFill>
              </a:rPr>
              <a:t>-hypoglycemia</a:t>
            </a:r>
            <a:r>
              <a:rPr lang="en-US" baseline="0" dirty="0" smtClean="0">
                <a:solidFill>
                  <a:srgbClr val="FF0000"/>
                </a:solidFill>
              </a:rPr>
              <a:t> will kill you fast, hyperglycemia will kill you </a:t>
            </a:r>
            <a:r>
              <a:rPr lang="en-US" baseline="0" smtClean="0">
                <a:solidFill>
                  <a:srgbClr val="FF0000"/>
                </a:solidFill>
              </a:rPr>
              <a:t>more slowly</a:t>
            </a:r>
          </a:p>
          <a:p>
            <a:pPr lvl="0">
              <a:buFont typeface="Arial"/>
              <a:buNone/>
            </a:pPr>
            <a:endParaRPr lang="en-US" dirty="0" smtClean="0">
              <a:solidFill>
                <a:srgbClr val="FF0000"/>
              </a:solidFill>
            </a:endParaRPr>
          </a:p>
          <a:p>
            <a:pPr lvl="0">
              <a:buFont typeface="Arial"/>
              <a:buNone/>
            </a:pPr>
            <a:r>
              <a:rPr lang="en-US" dirty="0" smtClean="0">
                <a:solidFill>
                  <a:srgbClr val="FF0000"/>
                </a:solidFill>
              </a:rPr>
              <a:t>-Individualize</a:t>
            </a:r>
            <a:r>
              <a:rPr lang="en-US" baseline="0" dirty="0" smtClean="0">
                <a:solidFill>
                  <a:srgbClr val="FF0000"/>
                </a:solidFill>
              </a:rPr>
              <a:t> glycemic targets and goals of therapy based on: CONSIDER LESS STRINGENT A1C TARGET!</a:t>
            </a:r>
          </a:p>
          <a:p>
            <a:pPr lvl="0">
              <a:buFont typeface="Arial"/>
              <a:buNone/>
            </a:pPr>
            <a:r>
              <a:rPr lang="en-US" baseline="0" dirty="0" smtClean="0">
                <a:solidFill>
                  <a:srgbClr val="FF0000"/>
                </a:solidFill>
              </a:rPr>
              <a:t>-life expectancy</a:t>
            </a:r>
          </a:p>
          <a:p>
            <a:pPr lvl="0">
              <a:buFont typeface="Arial"/>
              <a:buNone/>
            </a:pPr>
            <a:r>
              <a:rPr lang="en-US" baseline="0" dirty="0" smtClean="0">
                <a:solidFill>
                  <a:srgbClr val="FF0000"/>
                </a:solidFill>
              </a:rPr>
              <a:t>-functionality</a:t>
            </a:r>
          </a:p>
          <a:p>
            <a:pPr lvl="0">
              <a:buFont typeface="Arial"/>
              <a:buNone/>
            </a:pPr>
            <a:endParaRPr lang="en-US" dirty="0" smtClean="0">
              <a:solidFill>
                <a:srgbClr val="FF0000"/>
              </a:solidFill>
            </a:endParaRPr>
          </a:p>
          <a:p>
            <a:pPr lvl="0">
              <a:buFont typeface="Arial"/>
              <a:buChar char="•"/>
            </a:pPr>
            <a:endParaRPr lang="en-US" dirty="0" smtClean="0">
              <a:solidFill>
                <a:srgbClr val="FF0000"/>
              </a:solidFill>
            </a:endParaRPr>
          </a:p>
          <a:p>
            <a:pPr marL="0" marR="0" lvl="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t>The focus</a:t>
            </a:r>
            <a:r>
              <a:rPr lang="en-US" baseline="0" dirty="0" smtClean="0"/>
              <a:t> of this presentation is on pharmacological approach but don’t forget to c</a:t>
            </a:r>
            <a:r>
              <a:rPr lang="en-US" dirty="0" smtClean="0"/>
              <a:t>onsider dietary (medical nutrition therapy) and physical activity modification (improve insulin sensitivity)-light moderate </a:t>
            </a:r>
            <a:r>
              <a:rPr lang="en-US" dirty="0" err="1" smtClean="0"/>
              <a:t>exericse</a:t>
            </a:r>
            <a:endParaRPr lang="en-US" dirty="0" smtClean="0"/>
          </a:p>
          <a:p>
            <a:pPr lvl="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25</a:t>
            </a:fld>
            <a:endParaRPr lang="en-US"/>
          </a:p>
        </p:txBody>
      </p:sp>
    </p:spTree>
    <p:extLst>
      <p:ext uri="{BB962C8B-B14F-4D97-AF65-F5344CB8AC3E}">
        <p14:creationId xmlns:p14="http://schemas.microsoft.com/office/powerpoint/2010/main" val="1114213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Emphasis</a:t>
            </a:r>
            <a:r>
              <a:rPr lang="en-US" baseline="0" dirty="0" smtClean="0"/>
              <a:t> should be on preventing complications of hypoglycemia and hyperglycemia (</a:t>
            </a:r>
            <a:r>
              <a:rPr lang="en-US" baseline="0" dirty="0" err="1" smtClean="0"/>
              <a:t>i.e</a:t>
            </a:r>
            <a:r>
              <a:rPr lang="en-US" baseline="0" dirty="0" smtClean="0"/>
              <a:t> cognitive </a:t>
            </a:r>
            <a:r>
              <a:rPr lang="en-US" baseline="0" dirty="0" err="1" smtClean="0"/>
              <a:t>deline</a:t>
            </a:r>
            <a:r>
              <a:rPr lang="en-US" baseline="0" dirty="0" smtClean="0"/>
              <a:t>, </a:t>
            </a:r>
            <a:r>
              <a:rPr lang="en-US" baseline="0" dirty="0" err="1" smtClean="0"/>
              <a:t>nocturia</a:t>
            </a:r>
            <a:r>
              <a:rPr lang="en-US" baseline="0" dirty="0" smtClean="0"/>
              <a:t>, and falls)</a:t>
            </a:r>
          </a:p>
          <a:p>
            <a:endParaRPr lang="en-US" baseline="0" dirty="0" smtClean="0"/>
          </a:p>
          <a:p>
            <a:pPr lvl="0">
              <a:buFont typeface="Arial"/>
              <a:buNone/>
            </a:pPr>
            <a:r>
              <a:rPr lang="en-US" dirty="0" smtClean="0">
                <a:solidFill>
                  <a:srgbClr val="FF0000"/>
                </a:solidFill>
              </a:rPr>
              <a:t>Quality</a:t>
            </a:r>
            <a:r>
              <a:rPr lang="en-US" baseline="0" dirty="0" smtClean="0">
                <a:solidFill>
                  <a:srgbClr val="FF0000"/>
                </a:solidFill>
              </a:rPr>
              <a:t> of life:</a:t>
            </a:r>
          </a:p>
          <a:p>
            <a:pPr marL="171450" lvl="0" indent="-171450">
              <a:buFont typeface="Arial"/>
              <a:buChar char="•"/>
            </a:pPr>
            <a:r>
              <a:rPr lang="en-US" dirty="0" smtClean="0">
                <a:solidFill>
                  <a:srgbClr val="FF0000"/>
                </a:solidFill>
              </a:rPr>
              <a:t>Maximize daily function</a:t>
            </a:r>
          </a:p>
          <a:p>
            <a:pPr lvl="0">
              <a:buFont typeface="Arial"/>
              <a:buChar char="•"/>
            </a:pPr>
            <a:r>
              <a:rPr lang="en-US" dirty="0" smtClean="0">
                <a:solidFill>
                  <a:srgbClr val="FF0000"/>
                </a:solidFill>
              </a:rPr>
              <a:t>Reducing pain, infections, and </a:t>
            </a:r>
            <a:r>
              <a:rPr lang="en-US" dirty="0" err="1" smtClean="0">
                <a:solidFill>
                  <a:srgbClr val="FF0000"/>
                </a:solidFill>
              </a:rPr>
              <a:t>nocturia</a:t>
            </a:r>
            <a:endParaRPr lang="en-US" dirty="0" smtClean="0">
              <a:solidFill>
                <a:srgbClr val="FF0000"/>
              </a:solidFill>
            </a:endParaRPr>
          </a:p>
          <a:p>
            <a:pPr lvl="0">
              <a:buFont typeface="Arial"/>
              <a:buChar char="•"/>
            </a:pPr>
            <a:r>
              <a:rPr lang="en-US" dirty="0" smtClean="0">
                <a:solidFill>
                  <a:srgbClr val="FF0000"/>
                </a:solidFill>
              </a:rPr>
              <a:t>Improving </a:t>
            </a:r>
            <a:r>
              <a:rPr lang="en-US" dirty="0" err="1" smtClean="0">
                <a:solidFill>
                  <a:srgbClr val="FF0000"/>
                </a:solidFill>
              </a:rPr>
              <a:t>incontnuece</a:t>
            </a:r>
            <a:endParaRPr lang="en-US" dirty="0" smtClean="0">
              <a:solidFill>
                <a:srgbClr val="FF0000"/>
              </a:solidFill>
            </a:endParaRPr>
          </a:p>
          <a:p>
            <a:pPr lvl="0">
              <a:buFont typeface="Arial"/>
              <a:buChar char="•"/>
            </a:pPr>
            <a:r>
              <a:rPr lang="en-US" dirty="0" err="1" smtClean="0">
                <a:solidFill>
                  <a:srgbClr val="FF0000"/>
                </a:solidFill>
              </a:rPr>
              <a:t>Preveting</a:t>
            </a:r>
            <a:r>
              <a:rPr lang="en-US" dirty="0" smtClean="0">
                <a:solidFill>
                  <a:srgbClr val="FF0000"/>
                </a:solidFill>
              </a:rPr>
              <a:t> falls and </a:t>
            </a:r>
            <a:r>
              <a:rPr lang="en-US" dirty="0" err="1" smtClean="0">
                <a:solidFill>
                  <a:srgbClr val="FF0000"/>
                </a:solidFill>
              </a:rPr>
              <a:t>limting</a:t>
            </a:r>
            <a:r>
              <a:rPr lang="en-US" dirty="0" smtClean="0">
                <a:solidFill>
                  <a:srgbClr val="FF0000"/>
                </a:solidFill>
              </a:rPr>
              <a:t> </a:t>
            </a:r>
            <a:r>
              <a:rPr lang="en-US" dirty="0" err="1" smtClean="0">
                <a:solidFill>
                  <a:srgbClr val="FF0000"/>
                </a:solidFill>
              </a:rPr>
              <a:t>cogntive</a:t>
            </a:r>
            <a:r>
              <a:rPr lang="en-US" dirty="0" smtClean="0">
                <a:solidFill>
                  <a:srgbClr val="FF0000"/>
                </a:solidFill>
              </a:rPr>
              <a:t> </a:t>
            </a:r>
            <a:r>
              <a:rPr lang="en-US" dirty="0" err="1" smtClean="0">
                <a:solidFill>
                  <a:srgbClr val="FF0000"/>
                </a:solidFill>
              </a:rPr>
              <a:t>imparment</a:t>
            </a:r>
            <a:endParaRPr lang="en-US" dirty="0" smtClean="0">
              <a:solidFill>
                <a:srgbClr val="FF0000"/>
              </a:solidFill>
            </a:endParaRPr>
          </a:p>
          <a:p>
            <a:endParaRPr lang="en-US" dirty="0" smtClean="0"/>
          </a:p>
          <a:p>
            <a:r>
              <a:rPr lang="en-US" dirty="0" smtClean="0"/>
              <a:t>Consider</a:t>
            </a:r>
            <a:r>
              <a:rPr lang="en-US" baseline="0" dirty="0" smtClean="0"/>
              <a:t> how it may effect their quality of life</a:t>
            </a:r>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27</a:t>
            </a:fld>
            <a:endParaRPr lang="en-US"/>
          </a:p>
        </p:txBody>
      </p:sp>
    </p:spTree>
    <p:extLst>
      <p:ext uri="{BB962C8B-B14F-4D97-AF65-F5344CB8AC3E}">
        <p14:creationId xmlns:p14="http://schemas.microsoft.com/office/powerpoint/2010/main" val="194552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28</a:t>
            </a:fld>
            <a:endParaRPr lang="en-US"/>
          </a:p>
        </p:txBody>
      </p:sp>
    </p:spTree>
    <p:extLst>
      <p:ext uri="{BB962C8B-B14F-4D97-AF65-F5344CB8AC3E}">
        <p14:creationId xmlns:p14="http://schemas.microsoft.com/office/powerpoint/2010/main" val="1298052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discussed earlier th</a:t>
            </a:r>
            <a:r>
              <a:rPr lang="en-US" baseline="0" dirty="0" smtClean="0"/>
              <a:t>e presentation, basal-bolus insulin regimen is preferred over insulin sliding scale. Why was that again? That will be answered in my next question.</a:t>
            </a:r>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29</a:t>
            </a:fld>
            <a:endParaRPr lang="en-US"/>
          </a:p>
        </p:txBody>
      </p:sp>
    </p:spTree>
    <p:extLst>
      <p:ext uri="{BB962C8B-B14F-4D97-AF65-F5344CB8AC3E}">
        <p14:creationId xmlns:p14="http://schemas.microsoft.com/office/powerpoint/2010/main" val="1298052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30</a:t>
            </a:fld>
            <a:endParaRPr lang="en-US"/>
          </a:p>
        </p:txBody>
      </p:sp>
    </p:spTree>
    <p:extLst>
      <p:ext uri="{BB962C8B-B14F-4D97-AF65-F5344CB8AC3E}">
        <p14:creationId xmlns:p14="http://schemas.microsoft.com/office/powerpoint/2010/main" val="2576583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31</a:t>
            </a:fld>
            <a:endParaRPr lang="en-US"/>
          </a:p>
        </p:txBody>
      </p:sp>
    </p:spTree>
    <p:extLst>
      <p:ext uri="{BB962C8B-B14F-4D97-AF65-F5344CB8AC3E}">
        <p14:creationId xmlns:p14="http://schemas.microsoft.com/office/powerpoint/2010/main" val="2576583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32</a:t>
            </a:fld>
            <a:endParaRPr lang="en-US"/>
          </a:p>
        </p:txBody>
      </p:sp>
    </p:spTree>
    <p:extLst>
      <p:ext uri="{BB962C8B-B14F-4D97-AF65-F5344CB8AC3E}">
        <p14:creationId xmlns:p14="http://schemas.microsoft.com/office/powerpoint/2010/main" val="3229321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33</a:t>
            </a:fld>
            <a:endParaRPr lang="en-US"/>
          </a:p>
        </p:txBody>
      </p:sp>
    </p:spTree>
    <p:extLst>
      <p:ext uri="{BB962C8B-B14F-4D97-AF65-F5344CB8AC3E}">
        <p14:creationId xmlns:p14="http://schemas.microsoft.com/office/powerpoint/2010/main" val="322932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-inconvenient</a:t>
            </a:r>
            <a:endParaRPr lang="en-US" sz="12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-Regular insulin</a:t>
            </a:r>
            <a:r>
              <a:rPr lang="en-US" sz="1200" dirty="0" smtClean="0"/>
              <a:t> was administered based on a </a:t>
            </a:r>
            <a:r>
              <a:rPr lang="en-US" sz="1200" dirty="0" smtClean="0">
                <a:solidFill>
                  <a:srgbClr val="FF0000"/>
                </a:solidFill>
              </a:rPr>
              <a:t>retrospective</a:t>
            </a:r>
            <a:r>
              <a:rPr lang="en-US" sz="1200" dirty="0" smtClean="0"/>
              <a:t> amount of glycosuria</a:t>
            </a:r>
          </a:p>
          <a:p>
            <a:r>
              <a:rPr lang="en-US" dirty="0" smtClean="0"/>
              <a:t>-only regular</a:t>
            </a:r>
            <a:r>
              <a:rPr lang="en-US" baseline="0" dirty="0" smtClean="0"/>
              <a:t> insulin was available at the time</a:t>
            </a:r>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4</a:t>
            </a:fld>
            <a:endParaRPr lang="en-US"/>
          </a:p>
        </p:txBody>
      </p:sp>
    </p:spTree>
    <p:extLst>
      <p:ext uri="{BB962C8B-B14F-4D97-AF65-F5344CB8AC3E}">
        <p14:creationId xmlns:p14="http://schemas.microsoft.com/office/powerpoint/2010/main" val="695003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34</a:t>
            </a:fld>
            <a:endParaRPr lang="en-US"/>
          </a:p>
        </p:txBody>
      </p:sp>
    </p:spTree>
    <p:extLst>
      <p:ext uri="{BB962C8B-B14F-4D97-AF65-F5344CB8AC3E}">
        <p14:creationId xmlns:p14="http://schemas.microsoft.com/office/powerpoint/2010/main" val="4127824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DM is a complex disease requiring multidisciplinary management approach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Its</a:t>
            </a:r>
            <a:r>
              <a:rPr lang="en-US" baseline="0" dirty="0" smtClean="0"/>
              <a:t> wonderful that you know the information surrounding ISS, but change does not occur unless you have everyone on board</a:t>
            </a:r>
            <a:endParaRPr lang="en-US" dirty="0" smtClean="0"/>
          </a:p>
          <a:p>
            <a:pPr marL="0" marR="0" lvl="7" indent="0" algn="l" defTabSz="457200" rtl="0" eaLnBrk="1" fontAlgn="auto" latinLnBrk="0" hangingPunct="1">
              <a:lnSpc>
                <a:spcPct val="100000"/>
              </a:lnSpc>
              <a:spcBef>
                <a:spcPts val="0"/>
              </a:spcBef>
              <a:spcAft>
                <a:spcPts val="0"/>
              </a:spcAft>
              <a:buClrTx/>
              <a:buSzTx/>
              <a:buFontTx/>
              <a:buNone/>
              <a:tabLst/>
              <a:defRPr/>
            </a:pPr>
            <a:r>
              <a:rPr lang="en-US" sz="1900" dirty="0" smtClean="0"/>
              <a:t>Avoid “insulin stacking”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702C504-8AFE-EC48-A83C-D61CF81FD45F}" type="slidenum">
              <a:rPr lang="en-US" smtClean="0"/>
              <a:t>35</a:t>
            </a:fld>
            <a:endParaRPr lang="en-US"/>
          </a:p>
        </p:txBody>
      </p:sp>
    </p:spTree>
    <p:extLst>
      <p:ext uri="{BB962C8B-B14F-4D97-AF65-F5344CB8AC3E}">
        <p14:creationId xmlns:p14="http://schemas.microsoft.com/office/powerpoint/2010/main" val="832170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your</a:t>
            </a:r>
            <a:r>
              <a:rPr lang="en-US" baseline="0" dirty="0" smtClean="0"/>
              <a:t> background check-does patient has history of falls, frequent UTIs</a:t>
            </a:r>
          </a:p>
          <a:p>
            <a:r>
              <a:rPr lang="en-US" baseline="0" dirty="0" smtClean="0"/>
              <a:t>-wording: instead of: as I said before in my last 3 recommendations, please discontinue insulin sliding scale</a:t>
            </a:r>
          </a:p>
          <a:p>
            <a:r>
              <a:rPr lang="en-US" baseline="0" dirty="0" smtClean="0"/>
              <a:t>Say: As previously mentioned, insulin sliding scales are </a:t>
            </a:r>
            <a:r>
              <a:rPr lang="en-US" baseline="0" dirty="0" err="1" smtClean="0"/>
              <a:t>inappropirate</a:t>
            </a:r>
            <a:r>
              <a:rPr lang="en-US" baseline="0" dirty="0" smtClean="0"/>
              <a:t> in LTC </a:t>
            </a:r>
            <a:r>
              <a:rPr lang="en-US" baseline="0" dirty="0" err="1" smtClean="0"/>
              <a:t>bc</a:t>
            </a:r>
            <a:r>
              <a:rPr lang="en-US" baseline="0" dirty="0" smtClean="0"/>
              <a:t> of </a:t>
            </a:r>
            <a:r>
              <a:rPr lang="en-US" baseline="0" dirty="0" err="1" smtClean="0"/>
              <a:t>x,y,z</a:t>
            </a:r>
            <a:r>
              <a:rPr lang="en-US" baseline="0" dirty="0" smtClean="0"/>
              <a:t>. Please consider discontinuing ISS (DON</a:t>
            </a:r>
            <a:r>
              <a:rPr lang="fr-FR" baseline="0" dirty="0" smtClean="0"/>
              <a:t>’</a:t>
            </a:r>
            <a:r>
              <a:rPr lang="en-US" baseline="0" dirty="0" smtClean="0"/>
              <a:t>T OFFEND THE PHYSICIAN-it is important to form a good relationship with the prescribers</a:t>
            </a:r>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36</a:t>
            </a:fld>
            <a:endParaRPr lang="en-US"/>
          </a:p>
        </p:txBody>
      </p:sp>
    </p:spTree>
    <p:extLst>
      <p:ext uri="{BB962C8B-B14F-4D97-AF65-F5344CB8AC3E}">
        <p14:creationId xmlns:p14="http://schemas.microsoft.com/office/powerpoint/2010/main" val="3054704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Additionally, this study corroborates similar findings in a smaller prospective but nonrandomized study comparing insulin 70/30 (the ratio of 70% NPH to 30% regular insulin) with SSI, in which both groups received a comparable dose of insulin (13). </a:t>
            </a:r>
            <a:endParaRPr lang="en-US" dirty="0"/>
          </a:p>
        </p:txBody>
      </p:sp>
      <p:sp>
        <p:nvSpPr>
          <p:cNvPr id="4" name="Slide Number Placeholder 3"/>
          <p:cNvSpPr>
            <a:spLocks noGrp="1"/>
          </p:cNvSpPr>
          <p:nvPr>
            <p:ph type="sldNum" sz="quarter" idx="10"/>
          </p:nvPr>
        </p:nvSpPr>
        <p:spPr/>
        <p:txBody>
          <a:bodyPr/>
          <a:lstStyle/>
          <a:p>
            <a:fld id="{8544872A-802F-0C48-A82E-7DE9494393E8}" type="slidenum">
              <a:rPr lang="en-US" smtClean="0"/>
              <a:t>42</a:t>
            </a:fld>
            <a:endParaRPr lang="en-US"/>
          </a:p>
        </p:txBody>
      </p:sp>
    </p:spTree>
    <p:extLst>
      <p:ext uri="{BB962C8B-B14F-4D97-AF65-F5344CB8AC3E}">
        <p14:creationId xmlns:p14="http://schemas.microsoft.com/office/powerpoint/2010/main" val="368940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-sliding</a:t>
            </a:r>
            <a:r>
              <a:rPr lang="en-US" baseline="0" dirty="0" smtClean="0"/>
              <a:t> scale modified to use blood glucose instead of urine glucose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Based on </a:t>
            </a:r>
            <a:r>
              <a:rPr lang="en-US" dirty="0" smtClean="0">
                <a:solidFill>
                  <a:srgbClr val="FF0000"/>
                </a:solidFill>
              </a:rPr>
              <a:t>single</a:t>
            </a:r>
            <a:r>
              <a:rPr lang="en-US" dirty="0" smtClean="0"/>
              <a:t>, </a:t>
            </a:r>
            <a:r>
              <a:rPr lang="en-US" dirty="0" smtClean="0">
                <a:solidFill>
                  <a:srgbClr val="FF0000"/>
                </a:solidFill>
              </a:rPr>
              <a:t>blood </a:t>
            </a:r>
            <a:r>
              <a:rPr lang="en-US" dirty="0" smtClean="0"/>
              <a:t>glucose reading from a glucometer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-Retrospective: </a:t>
            </a:r>
            <a:r>
              <a:rPr lang="en-US" baseline="0" dirty="0" smtClean="0"/>
              <a:t>Treating Hyperglycemia once it has already occurred and nothing can change that. It is like closing the barn door AFTER the animals ran away. In other words TOO LATE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5</a:t>
            </a:fld>
            <a:endParaRPr lang="en-US"/>
          </a:p>
        </p:txBody>
      </p:sp>
    </p:spTree>
    <p:extLst>
      <p:ext uri="{BB962C8B-B14F-4D97-AF65-F5344CB8AC3E}">
        <p14:creationId xmlns:p14="http://schemas.microsoft.com/office/powerpoint/2010/main" val="245874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Advantages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Conveneint</a:t>
            </a:r>
            <a:r>
              <a:rPr lang="en-US" baseline="0" dirty="0" smtClean="0"/>
              <a:t> for the physicians: they do not need to called in unless blood glucose is really high or really low</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-Simple and easy for nurses to follow</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-Can initiate right away without doing any sort of calculations </a:t>
            </a:r>
            <a:r>
              <a:rPr lang="en-US" baseline="0" dirty="0" err="1" smtClean="0"/>
              <a:t>bc</a:t>
            </a:r>
            <a:r>
              <a:rPr lang="en-US" baseline="0" dirty="0" smtClean="0"/>
              <a:t> most physicians do not actually tailor the sliding scale to the patient standing </a:t>
            </a:r>
            <a:r>
              <a:rPr lang="en-US" baseline="0" dirty="0" err="1" smtClean="0"/>
              <a:t>infront</a:t>
            </a:r>
            <a:r>
              <a:rPr lang="en-US" baseline="0" dirty="0" smtClean="0"/>
              <a:t> of them-they have a generic sliding scale that they are comfortable with and will use on all patients. Therefore, ISS are more often than not, not individualized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-Assumes all patients have similar insulin sensitivities or no change in insulin sensitivities during an acute illness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Disadvantages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 evidence-based “nightmare for pharmacist”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the last 50 years, not a single publication has shown ISS to be beneficial in improving blood glucose control or clinical outcomes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-Probably due to the fact that it is a reactive approach to diabetic care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702C504-8AFE-EC48-A83C-D61CF81FD45F}" type="slidenum">
              <a:rPr lang="en-US" smtClean="0"/>
              <a:t>6</a:t>
            </a:fld>
            <a:endParaRPr lang="en-US"/>
          </a:p>
        </p:txBody>
      </p:sp>
    </p:spTree>
    <p:extLst>
      <p:ext uri="{BB962C8B-B14F-4D97-AF65-F5344CB8AC3E}">
        <p14:creationId xmlns:p14="http://schemas.microsoft.com/office/powerpoint/2010/main" val="2348724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Lack of</a:t>
            </a:r>
            <a:r>
              <a:rPr lang="en-US" baseline="0" dirty="0" smtClean="0"/>
              <a:t> good </a:t>
            </a:r>
            <a:r>
              <a:rPr lang="en-US" baseline="0" smtClean="0"/>
              <a:t>quality evidence</a:t>
            </a:r>
            <a:endParaRPr lang="en-US"/>
          </a:p>
        </p:txBody>
      </p:sp>
      <p:sp>
        <p:nvSpPr>
          <p:cNvPr id="4" name="Slide Number Placeholder 3"/>
          <p:cNvSpPr>
            <a:spLocks noGrp="1"/>
          </p:cNvSpPr>
          <p:nvPr>
            <p:ph type="sldNum" sz="quarter" idx="10"/>
          </p:nvPr>
        </p:nvSpPr>
        <p:spPr/>
        <p:txBody>
          <a:bodyPr/>
          <a:lstStyle/>
          <a:p>
            <a:fld id="{E702C504-8AFE-EC48-A83C-D61CF81FD45F}" type="slidenum">
              <a:rPr lang="en-US" smtClean="0"/>
              <a:t>7</a:t>
            </a:fld>
            <a:endParaRPr lang="en-US"/>
          </a:p>
        </p:txBody>
      </p:sp>
    </p:spTree>
    <p:extLst>
      <p:ext uri="{BB962C8B-B14F-4D97-AF65-F5344CB8AC3E}">
        <p14:creationId xmlns:p14="http://schemas.microsoft.com/office/powerpoint/2010/main" val="164625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-Strong messages against</a:t>
            </a:r>
            <a:r>
              <a:rPr lang="en-US" baseline="0" dirty="0" smtClean="0"/>
              <a:t> insulin sliding scales</a:t>
            </a:r>
          </a:p>
          <a:p>
            <a:r>
              <a:rPr lang="en-US" baseline="0" dirty="0" smtClean="0"/>
              <a:t>-Einstein defined insanity as doing </a:t>
            </a:r>
            <a:r>
              <a:rPr lang="en-US" baseline="0" dirty="0" err="1" smtClean="0"/>
              <a:t>comething</a:t>
            </a:r>
            <a:r>
              <a:rPr lang="en-US" baseline="0" dirty="0" smtClean="0"/>
              <a:t> over and over </a:t>
            </a:r>
            <a:r>
              <a:rPr lang="en-US" baseline="0" dirty="0" err="1" smtClean="0"/>
              <a:t>agains</a:t>
            </a:r>
            <a:r>
              <a:rPr lang="en-US" baseline="0" dirty="0" smtClean="0"/>
              <a:t> and </a:t>
            </a:r>
            <a:r>
              <a:rPr lang="en-US" baseline="0" dirty="0" err="1" smtClean="0"/>
              <a:t>expectin</a:t>
            </a:r>
            <a:r>
              <a:rPr lang="en-US" baseline="0" dirty="0" smtClean="0"/>
              <a:t> different result. Is that not what we have been doing? Using form of practice that has not been shown to be beneficial for the last 50+ years? Sounds pretty insane to me!</a:t>
            </a:r>
          </a:p>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8</a:t>
            </a:fld>
            <a:endParaRPr lang="en-US"/>
          </a:p>
        </p:txBody>
      </p:sp>
    </p:spTree>
    <p:extLst>
      <p:ext uri="{BB962C8B-B14F-4D97-AF65-F5344CB8AC3E}">
        <p14:creationId xmlns:p14="http://schemas.microsoft.com/office/powerpoint/2010/main" val="344252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Advantages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Conveneint</a:t>
            </a:r>
            <a:r>
              <a:rPr lang="en-US" baseline="0" dirty="0" smtClean="0"/>
              <a:t> for the physicians: they do not need to called in unless blood glucose is really high or really low</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-Simple and easy for nurses to follow</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-Can initiate right away without doing any sort of calculations </a:t>
            </a:r>
            <a:r>
              <a:rPr lang="en-US" baseline="0" dirty="0" err="1" smtClean="0"/>
              <a:t>bc</a:t>
            </a:r>
            <a:r>
              <a:rPr lang="en-US" baseline="0" dirty="0" smtClean="0"/>
              <a:t> most physicians do not actually tailor the sliding scale to the patient standing </a:t>
            </a:r>
            <a:r>
              <a:rPr lang="en-US" baseline="0" dirty="0" err="1" smtClean="0"/>
              <a:t>infront</a:t>
            </a:r>
            <a:r>
              <a:rPr lang="en-US" baseline="0" dirty="0" smtClean="0"/>
              <a:t> of them-they have a generic sliding scale that they are comfortable with and will use on all patients. Therefore, ISS are more often than not, not individualized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-Assumes all patients have similar insulin sensitivities or no change in insulin sensitivities during an acute illness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Disadvantages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 evidence-based “nightmare for pharmacist”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the last 50 years, not a single publication has shown ISS to be beneficial in improving blood glucose control or clinical outcomes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-Probably due to the fact that it is a reactive approach to diabetic care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702C504-8AFE-EC48-A83C-D61CF81FD45F}" type="slidenum">
              <a:rPr lang="en-US" smtClean="0"/>
              <a:t>9</a:t>
            </a:fld>
            <a:endParaRPr lang="en-US"/>
          </a:p>
        </p:txBody>
      </p:sp>
    </p:spTree>
    <p:extLst>
      <p:ext uri="{BB962C8B-B14F-4D97-AF65-F5344CB8AC3E}">
        <p14:creationId xmlns:p14="http://schemas.microsoft.com/office/powerpoint/2010/main" val="2348724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rapid-acting is given with previous meals, its effects last only 3-4 hours, then the patient may experience high blood glucose level for several hours prior to the next dose of insulin given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-Another problem is that patient does not receive insulin when blood glucose levels are normal. But in few hours (</a:t>
            </a:r>
            <a:r>
              <a:rPr lang="en-US" baseline="0" dirty="0" err="1" smtClean="0"/>
              <a:t>postmeal</a:t>
            </a:r>
            <a:r>
              <a:rPr lang="en-US" baseline="0" dirty="0" smtClean="0"/>
              <a:t>) BG will rise leaving the patient with long periods of high blood glucose levels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evidence suggesting the effects the fluctuating </a:t>
            </a:r>
            <a:r>
              <a:rPr lang="en-US" baseline="0" dirty="0" err="1" smtClean="0"/>
              <a:t>glycose</a:t>
            </a:r>
            <a:r>
              <a:rPr lang="en-US" baseline="0" dirty="0" smtClean="0"/>
              <a:t> levels could be a predictor of diabetic complications independent of HbA1C-Verona diabetes study</a:t>
            </a:r>
          </a:p>
          <a:p>
            <a:endParaRPr lang="en-US" dirty="0"/>
          </a:p>
        </p:txBody>
      </p:sp>
      <p:sp>
        <p:nvSpPr>
          <p:cNvPr id="4" name="Slide Number Placeholder 3"/>
          <p:cNvSpPr>
            <a:spLocks noGrp="1"/>
          </p:cNvSpPr>
          <p:nvPr>
            <p:ph type="sldNum" sz="quarter" idx="10"/>
          </p:nvPr>
        </p:nvSpPr>
        <p:spPr/>
        <p:txBody>
          <a:bodyPr/>
          <a:lstStyle/>
          <a:p>
            <a:fld id="{E702C504-8AFE-EC48-A83C-D61CF81FD45F}" type="slidenum">
              <a:rPr lang="en-US" smtClean="0"/>
              <a:t>10</a:t>
            </a:fld>
            <a:endParaRPr lang="en-US"/>
          </a:p>
        </p:txBody>
      </p:sp>
    </p:spTree>
    <p:extLst>
      <p:ext uri="{BB962C8B-B14F-4D97-AF65-F5344CB8AC3E}">
        <p14:creationId xmlns:p14="http://schemas.microsoft.com/office/powerpoint/2010/main" val="368360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69EF77-31FE-E840-88CB-C603CF88AD1C}" type="datetimeFigureOut">
              <a:rPr lang="en-US" smtClean="0"/>
              <a:t>13-02-27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BD385-A197-6A46-8E10-4D3FEC4F10C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9EF77-31FE-E840-88CB-C603CF88AD1C}" type="datetimeFigureOut">
              <a:rPr lang="en-US" smtClean="0"/>
              <a:t>13-02-27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BD385-A197-6A46-8E10-4D3FEC4F10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69EF77-31FE-E840-88CB-C603CF88AD1C}" type="datetimeFigureOut">
              <a:rPr lang="en-US" smtClean="0"/>
              <a:t>13-02-27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BD385-A197-6A46-8E10-4D3FEC4F10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9EF77-31FE-E840-88CB-C603CF88AD1C}" type="datetimeFigureOut">
              <a:rPr lang="en-US" smtClean="0"/>
              <a:t>13-02-27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BD385-A197-6A46-8E10-4D3FEC4F10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9EF77-31FE-E840-88CB-C603CF88AD1C}" type="datetimeFigureOut">
              <a:rPr lang="en-US" smtClean="0"/>
              <a:t>13-02-27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BD385-A197-6A46-8E10-4D3FEC4F10C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69EF77-31FE-E840-88CB-C603CF88AD1C}" type="datetimeFigureOut">
              <a:rPr lang="en-US" smtClean="0"/>
              <a:t>13-02-27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BD385-A197-6A46-8E10-4D3FEC4F10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69EF77-31FE-E840-88CB-C603CF88AD1C}" type="datetimeFigureOut">
              <a:rPr lang="en-US" smtClean="0"/>
              <a:t>13-02-27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BD385-A197-6A46-8E10-4D3FEC4F10C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69EF77-31FE-E840-88CB-C603CF88AD1C}" type="datetimeFigureOut">
              <a:rPr lang="en-US" smtClean="0"/>
              <a:t>13-02-27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BD385-A197-6A46-8E10-4D3FEC4F10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9EF77-31FE-E840-88CB-C603CF88AD1C}" type="datetimeFigureOut">
              <a:rPr lang="en-US" smtClean="0"/>
              <a:t>13-02-27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BD385-A197-6A46-8E10-4D3FEC4F10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9EF77-31FE-E840-88CB-C603CF88AD1C}" type="datetimeFigureOut">
              <a:rPr lang="en-US" smtClean="0"/>
              <a:t>13-02-27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BD385-A197-6A46-8E10-4D3FEC4F10C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9EF77-31FE-E840-88CB-C603CF88AD1C}" type="datetimeFigureOut">
              <a:rPr lang="en-US" smtClean="0"/>
              <a:t>13-02-27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BD385-A197-6A46-8E10-4D3FEC4F10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869EF77-31FE-E840-88CB-C603CF88AD1C}" type="datetimeFigureOut">
              <a:rPr lang="en-US" smtClean="0"/>
              <a:t>13-02-27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8ABD385-A197-6A46-8E10-4D3FEC4F10C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png"/><Relationship Id="rId5"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emf"/><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584" y="3378808"/>
            <a:ext cx="8458200" cy="2541404"/>
          </a:xfrm>
        </p:spPr>
        <p:txBody>
          <a:bodyPr/>
          <a:lstStyle/>
          <a:p>
            <a:pPr algn="ctr"/>
            <a:r>
              <a:rPr lang="en-US" sz="4800" dirty="0" smtClean="0"/>
              <a:t>Insulin sliding scales: </a:t>
            </a:r>
            <a:br>
              <a:rPr lang="en-US" sz="4800" dirty="0" smtClean="0"/>
            </a:br>
            <a:r>
              <a:rPr lang="en-US" sz="4000" dirty="0" smtClean="0"/>
              <a:t>A mythical and INSANE PRACTICE</a:t>
            </a:r>
            <a:endParaRPr lang="en-US" sz="4800" dirty="0"/>
          </a:p>
        </p:txBody>
      </p:sp>
      <p:sp>
        <p:nvSpPr>
          <p:cNvPr id="3" name="Subtitle 2"/>
          <p:cNvSpPr>
            <a:spLocks noGrp="1"/>
          </p:cNvSpPr>
          <p:nvPr>
            <p:ph type="subTitle" idx="1"/>
          </p:nvPr>
        </p:nvSpPr>
        <p:spPr>
          <a:xfrm rot="10800000" flipV="1">
            <a:off x="1270071" y="6059177"/>
            <a:ext cx="6553990" cy="355619"/>
          </a:xfrm>
        </p:spPr>
        <p:txBody>
          <a:bodyPr>
            <a:normAutofit fontScale="85000" lnSpcReduction="20000"/>
          </a:bodyPr>
          <a:lstStyle/>
          <a:p>
            <a:r>
              <a:rPr lang="en-US" b="1" dirty="0" smtClean="0"/>
              <a:t>Presenter: Michelle Fong, </a:t>
            </a:r>
            <a:r>
              <a:rPr lang="en-US" b="1" dirty="0" err="1" smtClean="0"/>
              <a:t>BScPhm</a:t>
            </a:r>
            <a:r>
              <a:rPr lang="en-US" b="1" dirty="0" smtClean="0"/>
              <a:t> Candidate 2013</a:t>
            </a:r>
            <a:endParaRPr lang="en-US" b="1" dirty="0"/>
          </a:p>
        </p:txBody>
      </p:sp>
      <p:pic>
        <p:nvPicPr>
          <p:cNvPr id="6" name="Picture 5" descr="poste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274" y="650519"/>
            <a:ext cx="7099725" cy="2707802"/>
          </a:xfrm>
          <a:prstGeom prst="rect">
            <a:avLst/>
          </a:prstGeom>
        </p:spPr>
      </p:pic>
      <p:pic>
        <p:nvPicPr>
          <p:cNvPr id="7" name="Picture 6" descr="hospita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84" y="671006"/>
            <a:ext cx="1993844" cy="1930834"/>
          </a:xfrm>
          <a:prstGeom prst="rect">
            <a:avLst/>
          </a:prstGeom>
        </p:spPr>
      </p:pic>
    </p:spTree>
    <p:extLst>
      <p:ext uri="{BB962C8B-B14F-4D97-AF65-F5344CB8AC3E}">
        <p14:creationId xmlns:p14="http://schemas.microsoft.com/office/powerpoint/2010/main" val="31474446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llercoastereffect.gif"/>
          <p:cNvPicPr>
            <a:picLocks noChangeAspect="1"/>
          </p:cNvPicPr>
          <p:nvPr/>
        </p:nvPicPr>
        <p:blipFill>
          <a:blip r:embed="rId3">
            <a:extLst>
              <a:ext uri="{28A0092B-C50C-407E-A947-70E740481C1C}">
                <a14:useLocalDpi xmlns:a14="http://schemas.microsoft.com/office/drawing/2010/main" val="0"/>
              </a:ext>
            </a:extLst>
          </a:blip>
          <a:srcRect l="-18970" r="-18970"/>
          <a:stretch>
            <a:fillRect/>
          </a:stretch>
        </p:blipFill>
        <p:spPr>
          <a:xfrm>
            <a:off x="-519578" y="168995"/>
            <a:ext cx="5310221" cy="2945000"/>
          </a:xfrm>
          <a:prstGeom prst="rect">
            <a:avLst/>
          </a:prstGeom>
        </p:spPr>
      </p:pic>
      <p:pic>
        <p:nvPicPr>
          <p:cNvPr id="5" name="Picture 4" descr="lrg_3.4_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064" y="3228889"/>
            <a:ext cx="6611142" cy="2993903"/>
          </a:xfrm>
          <a:prstGeom prst="rect">
            <a:avLst/>
          </a:prstGeom>
        </p:spPr>
      </p:pic>
      <p:pic>
        <p:nvPicPr>
          <p:cNvPr id="6" name="Picture 5" descr="insulin secreti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3259" y="213563"/>
            <a:ext cx="4353357" cy="2832326"/>
          </a:xfrm>
          <a:prstGeom prst="rect">
            <a:avLst/>
          </a:prstGeom>
        </p:spPr>
      </p:pic>
      <p:sp>
        <p:nvSpPr>
          <p:cNvPr id="7" name="TextBox 6"/>
          <p:cNvSpPr txBox="1"/>
          <p:nvPr/>
        </p:nvSpPr>
        <p:spPr>
          <a:xfrm>
            <a:off x="944200" y="2745751"/>
            <a:ext cx="7158118"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smtClean="0">
                <a:solidFill>
                  <a:srgbClr val="FF0000"/>
                </a:solidFill>
              </a:rPr>
              <a:t>Fluctuating glucose levels may be a predictor of diabetic complications, </a:t>
            </a:r>
            <a:r>
              <a:rPr lang="en-US" sz="3200" u="sng" dirty="0" smtClean="0">
                <a:solidFill>
                  <a:srgbClr val="FF0000"/>
                </a:solidFill>
              </a:rPr>
              <a:t>independent</a:t>
            </a:r>
            <a:r>
              <a:rPr lang="en-US" sz="3200" dirty="0" smtClean="0">
                <a:solidFill>
                  <a:srgbClr val="FF0000"/>
                </a:solidFill>
              </a:rPr>
              <a:t> of HbA1C levels </a:t>
            </a:r>
          </a:p>
        </p:txBody>
      </p:sp>
      <p:sp>
        <p:nvSpPr>
          <p:cNvPr id="8" name="TextBox 7"/>
          <p:cNvSpPr txBox="1"/>
          <p:nvPr/>
        </p:nvSpPr>
        <p:spPr>
          <a:xfrm>
            <a:off x="84951" y="6237585"/>
            <a:ext cx="8876616" cy="584776"/>
          </a:xfrm>
          <a:prstGeom prst="rect">
            <a:avLst/>
          </a:prstGeom>
          <a:noFill/>
        </p:spPr>
        <p:txBody>
          <a:bodyPr wrap="square" rtlCol="0">
            <a:spAutoFit/>
          </a:bodyPr>
          <a:lstStyle/>
          <a:p>
            <a:r>
              <a:rPr lang="en-US" sz="800" dirty="0" err="1" smtClean="0"/>
              <a:t>Nalysnyk</a:t>
            </a:r>
            <a:r>
              <a:rPr lang="en-US" sz="800" dirty="0" smtClean="0"/>
              <a:t> L, Hernandez-Medina M, </a:t>
            </a:r>
            <a:r>
              <a:rPr lang="en-US" sz="800" dirty="0" err="1" smtClean="0"/>
              <a:t>Krishnarajah</a:t>
            </a:r>
            <a:r>
              <a:rPr lang="en-US" sz="800" dirty="0" smtClean="0"/>
              <a:t> G. </a:t>
            </a:r>
            <a:r>
              <a:rPr lang="en-US" sz="800" dirty="0" err="1" smtClean="0"/>
              <a:t>Glycaemic</a:t>
            </a:r>
            <a:r>
              <a:rPr lang="en-US" sz="800" dirty="0" smtClean="0"/>
              <a:t> variability and complications in patients with diabetes mellitus: evidence from a systematic review of the literature. </a:t>
            </a:r>
            <a:r>
              <a:rPr lang="en-US" sz="800" i="1" dirty="0" smtClean="0"/>
              <a:t>Diabetes </a:t>
            </a:r>
            <a:r>
              <a:rPr lang="en-US" sz="800" i="1" dirty="0" err="1" smtClean="0"/>
              <a:t>Obes</a:t>
            </a:r>
            <a:r>
              <a:rPr lang="en-US" sz="800" i="1" dirty="0" smtClean="0"/>
              <a:t> </a:t>
            </a:r>
            <a:r>
              <a:rPr lang="en-US" sz="800" i="1" dirty="0" err="1" smtClean="0"/>
              <a:t>Metab</a:t>
            </a:r>
            <a:r>
              <a:rPr lang="en-US" sz="800" dirty="0" smtClean="0"/>
              <a:t>. 2010;12(4):288-298</a:t>
            </a:r>
          </a:p>
          <a:p>
            <a:r>
              <a:rPr lang="en-US" sz="800" dirty="0" err="1" smtClean="0"/>
              <a:t>Russel</a:t>
            </a:r>
            <a:r>
              <a:rPr lang="en-US" sz="800" dirty="0" smtClean="0"/>
              <a:t> </a:t>
            </a:r>
            <a:r>
              <a:rPr lang="en-US" sz="800" dirty="0" err="1" smtClean="0"/>
              <a:t>D.Insulin</a:t>
            </a:r>
            <a:r>
              <a:rPr lang="en-US" sz="800" dirty="0" smtClean="0"/>
              <a:t> </a:t>
            </a:r>
            <a:r>
              <a:rPr lang="en-US" sz="800" dirty="0"/>
              <a:t>Pump Therapy (Continuous Subcutaneous Insulin Infusion</a:t>
            </a:r>
            <a:r>
              <a:rPr lang="en-US" sz="800" dirty="0" smtClean="0"/>
              <a:t>)</a:t>
            </a:r>
            <a:r>
              <a:rPr lang="en-US" sz="800" i="1" dirty="0" smtClean="0"/>
              <a:t>Primary </a:t>
            </a:r>
            <a:r>
              <a:rPr lang="en-US" sz="800" i="1" dirty="0"/>
              <a:t>Care: Clinics in Office </a:t>
            </a:r>
            <a:r>
              <a:rPr lang="en-US" sz="800" i="1" dirty="0" smtClean="0"/>
              <a:t>Practice</a:t>
            </a:r>
            <a:r>
              <a:rPr lang="en-US" sz="800" dirty="0" smtClean="0"/>
              <a:t> 2007;34(4):845</a:t>
            </a:r>
            <a:r>
              <a:rPr lang="en-US" sz="800" dirty="0"/>
              <a:t>-</a:t>
            </a:r>
            <a:r>
              <a:rPr lang="en-US" sz="800" dirty="0" smtClean="0"/>
              <a:t>871</a:t>
            </a:r>
          </a:p>
          <a:p>
            <a:r>
              <a:rPr lang="en-US" sz="800" dirty="0" smtClean="0"/>
              <a:t>Image from:.</a:t>
            </a:r>
            <a:r>
              <a:rPr lang="en-US" sz="800" dirty="0"/>
              <a:t> http://</a:t>
            </a:r>
            <a:r>
              <a:rPr lang="en-US" sz="800" dirty="0" err="1"/>
              <a:t>www.endotext.org</a:t>
            </a:r>
            <a:r>
              <a:rPr lang="en-US" sz="800" dirty="0"/>
              <a:t>/diabetes/diabetes19/diabetesframe19.htm</a:t>
            </a:r>
          </a:p>
        </p:txBody>
      </p:sp>
    </p:spTree>
    <p:extLst>
      <p:ext uri="{BB962C8B-B14F-4D97-AF65-F5344CB8AC3E}">
        <p14:creationId xmlns:p14="http://schemas.microsoft.com/office/powerpoint/2010/main" val="2098809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“Proactive” Approach to Care</a:t>
            </a:r>
            <a:endParaRPr lang="en-US" b="1" dirty="0"/>
          </a:p>
        </p:txBody>
      </p:sp>
      <p:sp>
        <p:nvSpPr>
          <p:cNvPr id="3" name="Content Placeholder 2"/>
          <p:cNvSpPr>
            <a:spLocks noGrp="1"/>
          </p:cNvSpPr>
          <p:nvPr>
            <p:ph idx="1"/>
          </p:nvPr>
        </p:nvSpPr>
        <p:spPr>
          <a:xfrm>
            <a:off x="301226" y="1801306"/>
            <a:ext cx="4761379" cy="4809490"/>
          </a:xfrm>
        </p:spPr>
        <p:txBody>
          <a:bodyPr>
            <a:normAutofit/>
          </a:bodyPr>
          <a:lstStyle/>
          <a:p>
            <a:r>
              <a:rPr lang="en-US" dirty="0">
                <a:solidFill>
                  <a:srgbClr val="FF0000"/>
                </a:solidFill>
              </a:rPr>
              <a:t>Anticipate </a:t>
            </a:r>
            <a:r>
              <a:rPr lang="en-US" dirty="0"/>
              <a:t>major change in blood glucose levels and </a:t>
            </a:r>
            <a:r>
              <a:rPr lang="en-US" dirty="0">
                <a:solidFill>
                  <a:srgbClr val="FF0000"/>
                </a:solidFill>
              </a:rPr>
              <a:t>prevent</a:t>
            </a:r>
            <a:r>
              <a:rPr lang="en-US" dirty="0"/>
              <a:t> them from </a:t>
            </a:r>
            <a:r>
              <a:rPr lang="en-US" dirty="0" smtClean="0"/>
              <a:t>occurring</a:t>
            </a:r>
            <a:endParaRPr lang="en-US" dirty="0"/>
          </a:p>
          <a:p>
            <a:pPr lvl="1">
              <a:buFont typeface="Arial"/>
              <a:buChar char="•"/>
            </a:pPr>
            <a:r>
              <a:rPr lang="en-US" dirty="0" smtClean="0"/>
              <a:t>Insulin </a:t>
            </a:r>
            <a:r>
              <a:rPr lang="en-US" dirty="0"/>
              <a:t>therapies that mimic physiological release of </a:t>
            </a:r>
            <a:r>
              <a:rPr lang="en-US" dirty="0" smtClean="0"/>
              <a:t>insulin</a:t>
            </a:r>
          </a:p>
          <a:p>
            <a:pPr lvl="1">
              <a:buFont typeface="Arial"/>
              <a:buChar char="•"/>
            </a:pPr>
            <a:r>
              <a:rPr lang="en-US" dirty="0" smtClean="0"/>
              <a:t>The 3 “rights</a:t>
            </a:r>
            <a:r>
              <a:rPr lang="en-US" dirty="0" smtClean="0">
                <a:solidFill>
                  <a:srgbClr val="292934"/>
                </a:solidFill>
              </a:rPr>
              <a:t>”</a:t>
            </a:r>
          </a:p>
          <a:p>
            <a:pPr lvl="1">
              <a:buFont typeface="Arial"/>
              <a:buChar char="•"/>
            </a:pPr>
            <a:endParaRPr lang="en-US" dirty="0" smtClean="0">
              <a:solidFill>
                <a:srgbClr val="FF0000"/>
              </a:solidFill>
            </a:endParaRPr>
          </a:p>
          <a:p>
            <a:pPr lvl="1">
              <a:buFont typeface="Arial"/>
              <a:buChar char="•"/>
            </a:pPr>
            <a:endParaRPr lang="en-US" dirty="0">
              <a:solidFill>
                <a:srgbClr val="FF0000"/>
              </a:solidFill>
            </a:endParaRPr>
          </a:p>
          <a:p>
            <a:pPr lvl="1">
              <a:buFont typeface="Arial"/>
              <a:buChar char="•"/>
            </a:pPr>
            <a:endParaRPr lang="en-US" dirty="0">
              <a:solidFill>
                <a:srgbClr val="FF0000"/>
              </a:solidFill>
            </a:endParaRPr>
          </a:p>
          <a:p>
            <a:r>
              <a:rPr lang="en-US" dirty="0">
                <a:solidFill>
                  <a:srgbClr val="FF0000"/>
                </a:solidFill>
              </a:rPr>
              <a:t>Individualized </a:t>
            </a:r>
            <a:r>
              <a:rPr lang="en-US" dirty="0">
                <a:solidFill>
                  <a:srgbClr val="292934"/>
                </a:solidFill>
              </a:rPr>
              <a:t>basal-bolus</a:t>
            </a:r>
            <a:r>
              <a:rPr lang="en-US" dirty="0">
                <a:solidFill>
                  <a:srgbClr val="FF0000"/>
                </a:solidFill>
              </a:rPr>
              <a:t> </a:t>
            </a:r>
            <a:r>
              <a:rPr lang="en-US" dirty="0"/>
              <a:t>insulin </a:t>
            </a:r>
            <a:r>
              <a:rPr lang="en-US" dirty="0" smtClean="0"/>
              <a:t>therapies (BBI)</a:t>
            </a:r>
          </a:p>
          <a:p>
            <a:pPr lvl="1"/>
            <a:r>
              <a:rPr lang="en-US" dirty="0" smtClean="0"/>
              <a:t>Evidence-based</a:t>
            </a:r>
          </a:p>
        </p:txBody>
      </p:sp>
      <p:pic>
        <p:nvPicPr>
          <p:cNvPr id="4" name="Picture 3" descr="proactive not reactive.png"/>
          <p:cNvPicPr>
            <a:picLocks noChangeAspect="1"/>
          </p:cNvPicPr>
          <p:nvPr/>
        </p:nvPicPr>
        <p:blipFill rotWithShape="1">
          <a:blip r:embed="rId3">
            <a:extLst>
              <a:ext uri="{28A0092B-C50C-407E-A947-70E740481C1C}">
                <a14:useLocalDpi xmlns:a14="http://schemas.microsoft.com/office/drawing/2010/main" val="0"/>
              </a:ext>
            </a:extLst>
          </a:blip>
          <a:srcRect r="4514" b="12916"/>
          <a:stretch/>
        </p:blipFill>
        <p:spPr>
          <a:xfrm>
            <a:off x="5276244" y="1801306"/>
            <a:ext cx="3612887" cy="4608384"/>
          </a:xfrm>
          <a:prstGeom prst="rect">
            <a:avLst/>
          </a:prstGeom>
        </p:spPr>
      </p:pic>
      <p:sp>
        <p:nvSpPr>
          <p:cNvPr id="5" name="Rectangle 4"/>
          <p:cNvSpPr/>
          <p:nvPr/>
        </p:nvSpPr>
        <p:spPr>
          <a:xfrm>
            <a:off x="0" y="6497677"/>
            <a:ext cx="9144000" cy="400110"/>
          </a:xfrm>
          <a:prstGeom prst="rect">
            <a:avLst/>
          </a:prstGeom>
        </p:spPr>
        <p:txBody>
          <a:bodyPr wrap="square">
            <a:spAutoFit/>
          </a:bodyPr>
          <a:lstStyle/>
          <a:p>
            <a:r>
              <a:rPr lang="en-US" sz="1000" dirty="0" err="1"/>
              <a:t>Umpierrez</a:t>
            </a:r>
            <a:r>
              <a:rPr lang="en-US" sz="1000" dirty="0"/>
              <a:t> GE, Smiley D, </a:t>
            </a:r>
            <a:r>
              <a:rPr lang="en-US" sz="1000" dirty="0" err="1"/>
              <a:t>Zisman</a:t>
            </a:r>
            <a:r>
              <a:rPr lang="en-US" sz="1000" dirty="0"/>
              <a:t> </a:t>
            </a:r>
            <a:r>
              <a:rPr lang="en-US" sz="1000" dirty="0" smtClean="0"/>
              <a:t>A. et al. Randomized </a:t>
            </a:r>
            <a:r>
              <a:rPr lang="en-US" sz="1000" dirty="0"/>
              <a:t>study of basal-bolus insulin therapy in the inpatient management of patients with type 2 diabetes (RABBIT 2 trial). </a:t>
            </a:r>
            <a:r>
              <a:rPr lang="en-US" sz="1000" i="1" dirty="0"/>
              <a:t>Diabetes Care</a:t>
            </a:r>
            <a:r>
              <a:rPr lang="en-US" sz="1000" dirty="0"/>
              <a:t> </a:t>
            </a:r>
            <a:r>
              <a:rPr lang="en-US" sz="1000" dirty="0" smtClean="0"/>
              <a:t>2007;30</a:t>
            </a:r>
            <a:r>
              <a:rPr lang="en-US" sz="1000" dirty="0"/>
              <a:t>: 2181– 2186 </a:t>
            </a:r>
          </a:p>
        </p:txBody>
      </p:sp>
      <p:sp>
        <p:nvSpPr>
          <p:cNvPr id="6" name="Down Arrow 5"/>
          <p:cNvSpPr/>
          <p:nvPr/>
        </p:nvSpPr>
        <p:spPr>
          <a:xfrm>
            <a:off x="5039200" y="4104656"/>
            <a:ext cx="822960" cy="822960"/>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Down Arrow 6"/>
          <p:cNvSpPr/>
          <p:nvPr/>
        </p:nvSpPr>
        <p:spPr>
          <a:xfrm>
            <a:off x="1481733" y="4157580"/>
            <a:ext cx="1146584" cy="822960"/>
          </a:xfrm>
          <a:prstGeom prst="downArrow">
            <a:avLst/>
          </a:prstGeom>
          <a:solidFill>
            <a:srgbClr val="FF66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5855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Definitions</a:t>
            </a:r>
            <a:endParaRPr lang="en-US" b="1" dirty="0"/>
          </a:p>
        </p:txBody>
      </p:sp>
      <p:sp>
        <p:nvSpPr>
          <p:cNvPr id="3" name="Content Placeholder 2"/>
          <p:cNvSpPr>
            <a:spLocks noGrp="1"/>
          </p:cNvSpPr>
          <p:nvPr>
            <p:ph idx="1"/>
          </p:nvPr>
        </p:nvSpPr>
        <p:spPr>
          <a:xfrm>
            <a:off x="200540" y="1905469"/>
            <a:ext cx="3629720" cy="3789275"/>
          </a:xfrm>
        </p:spPr>
        <p:txBody>
          <a:bodyPr>
            <a:normAutofit/>
          </a:bodyPr>
          <a:lstStyle/>
          <a:p>
            <a:pPr marL="457200" indent="-457200">
              <a:buAutoNum type="arabicParenR"/>
            </a:pPr>
            <a:r>
              <a:rPr lang="en-US" b="1" dirty="0" smtClean="0">
                <a:solidFill>
                  <a:srgbClr val="000090"/>
                </a:solidFill>
              </a:rPr>
              <a:t>Basal Insulin:</a:t>
            </a:r>
          </a:p>
          <a:p>
            <a:pPr lvl="1"/>
            <a:r>
              <a:rPr lang="en-US" sz="2400" dirty="0" smtClean="0"/>
              <a:t>Prevents between meal and overnight hyperglycemia</a:t>
            </a:r>
          </a:p>
          <a:p>
            <a:pPr lvl="1"/>
            <a:endParaRPr lang="en-US" sz="2400" dirty="0" smtClean="0"/>
          </a:p>
          <a:p>
            <a:pPr marL="457200" indent="-457200">
              <a:buAutoNum type="arabicParenR"/>
            </a:pPr>
            <a:r>
              <a:rPr lang="en-US" b="1" dirty="0" smtClean="0">
                <a:solidFill>
                  <a:srgbClr val="000090"/>
                </a:solidFill>
              </a:rPr>
              <a:t>Bolus insulin</a:t>
            </a:r>
            <a:r>
              <a:rPr lang="en-US" dirty="0" smtClean="0">
                <a:solidFill>
                  <a:srgbClr val="000090"/>
                </a:solidFill>
              </a:rPr>
              <a:t>:</a:t>
            </a:r>
          </a:p>
          <a:p>
            <a:pPr lvl="1"/>
            <a:r>
              <a:rPr lang="en-US" sz="2400" dirty="0" smtClean="0"/>
              <a:t>Limits hyperglycemia after meals</a:t>
            </a:r>
            <a:endParaRPr lang="en-US" sz="2400" dirty="0" smtClean="0">
              <a:solidFill>
                <a:srgbClr val="D2533C"/>
              </a:solidFill>
            </a:endParaRPr>
          </a:p>
          <a:p>
            <a:pPr marL="457200" indent="-457200">
              <a:buAutoNum type="arabicParenR"/>
            </a:pPr>
            <a:endParaRPr lang="en-US" sz="2800" dirty="0" smtClean="0"/>
          </a:p>
          <a:p>
            <a:pPr marL="457200" indent="-457200">
              <a:buAutoNum type="arabicParenR"/>
            </a:pPr>
            <a:endParaRPr lang="en-US" dirty="0" smtClean="0"/>
          </a:p>
          <a:p>
            <a:endParaRPr lang="en-US" dirty="0"/>
          </a:p>
        </p:txBody>
      </p:sp>
      <p:sp>
        <p:nvSpPr>
          <p:cNvPr id="5" name="Rectangle 4"/>
          <p:cNvSpPr/>
          <p:nvPr/>
        </p:nvSpPr>
        <p:spPr>
          <a:xfrm>
            <a:off x="200539" y="6258687"/>
            <a:ext cx="8667721" cy="400110"/>
          </a:xfrm>
          <a:prstGeom prst="rect">
            <a:avLst/>
          </a:prstGeom>
        </p:spPr>
        <p:txBody>
          <a:bodyPr wrap="square">
            <a:spAutoFit/>
          </a:bodyPr>
          <a:lstStyle/>
          <a:p>
            <a:r>
              <a:rPr lang="en-US" sz="1000" dirty="0" err="1"/>
              <a:t>Kitibachi</a:t>
            </a:r>
            <a:r>
              <a:rPr lang="en-US" sz="1000" dirty="0"/>
              <a:t> AE, </a:t>
            </a:r>
            <a:r>
              <a:rPr lang="en-US" sz="1000" dirty="0" err="1"/>
              <a:t>Nwenye</a:t>
            </a:r>
            <a:r>
              <a:rPr lang="en-US" sz="1000" dirty="0"/>
              <a:t> E. Sliding-scale insulin: more evidence </a:t>
            </a:r>
            <a:r>
              <a:rPr lang="en-US" sz="1000" dirty="0" smtClean="0"/>
              <a:t>needed before </a:t>
            </a:r>
            <a:r>
              <a:rPr lang="en-US" sz="1000" dirty="0"/>
              <a:t>final exit? </a:t>
            </a:r>
            <a:r>
              <a:rPr lang="en-US" sz="1000" i="1" dirty="0"/>
              <a:t>Diabetes Care</a:t>
            </a:r>
            <a:r>
              <a:rPr lang="en-US" sz="1000" dirty="0"/>
              <a:t> 2007;30:2409-</a:t>
            </a:r>
            <a:r>
              <a:rPr lang="en-US" sz="1000" dirty="0" smtClean="0"/>
              <a:t>2410</a:t>
            </a:r>
          </a:p>
          <a:p>
            <a:r>
              <a:rPr lang="en-US" sz="1000" dirty="0" smtClean="0"/>
              <a:t>Image from:. http://</a:t>
            </a:r>
            <a:r>
              <a:rPr lang="en-US" sz="1000" dirty="0" err="1" smtClean="0"/>
              <a:t>www.endotext.org</a:t>
            </a:r>
            <a:r>
              <a:rPr lang="en-US" sz="1000" dirty="0" smtClean="0"/>
              <a:t>/diabetes/diabetes19/diabetesframe19.htm</a:t>
            </a:r>
          </a:p>
        </p:txBody>
      </p:sp>
      <p:pic>
        <p:nvPicPr>
          <p:cNvPr id="6" name="Picture 5" descr="insulin secre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837" y="1905469"/>
            <a:ext cx="4952423" cy="3222082"/>
          </a:xfrm>
          <a:prstGeom prst="rect">
            <a:avLst/>
          </a:prstGeom>
        </p:spPr>
      </p:pic>
    </p:spTree>
    <p:extLst>
      <p:ext uri="{BB962C8B-B14F-4D97-AF65-F5344CB8AC3E}">
        <p14:creationId xmlns:p14="http://schemas.microsoft.com/office/powerpoint/2010/main" val="254548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Definitions cont.…</a:t>
            </a:r>
            <a:endParaRPr lang="en-US" b="1" dirty="0"/>
          </a:p>
        </p:txBody>
      </p:sp>
      <p:sp>
        <p:nvSpPr>
          <p:cNvPr id="3" name="Content Placeholder 2"/>
          <p:cNvSpPr>
            <a:spLocks noGrp="1"/>
          </p:cNvSpPr>
          <p:nvPr>
            <p:ph idx="1"/>
          </p:nvPr>
        </p:nvSpPr>
        <p:spPr>
          <a:xfrm>
            <a:off x="457200" y="1811841"/>
            <a:ext cx="8229600" cy="4876800"/>
          </a:xfrm>
        </p:spPr>
        <p:txBody>
          <a:bodyPr/>
          <a:lstStyle/>
          <a:p>
            <a:pPr marL="457200" indent="-457200">
              <a:buAutoNum type="arabicParenR"/>
            </a:pPr>
            <a:r>
              <a:rPr lang="en-US" sz="2600" b="1" dirty="0">
                <a:solidFill>
                  <a:srgbClr val="000090"/>
                </a:solidFill>
              </a:rPr>
              <a:t>Traditional Insulin Sliding Scales</a:t>
            </a:r>
            <a:r>
              <a:rPr lang="en-US" sz="2600" dirty="0">
                <a:solidFill>
                  <a:srgbClr val="000090"/>
                </a:solidFill>
              </a:rPr>
              <a:t>:</a:t>
            </a:r>
          </a:p>
          <a:p>
            <a:pPr lvl="1"/>
            <a:r>
              <a:rPr lang="en-US" sz="2400" dirty="0">
                <a:solidFill>
                  <a:schemeClr val="tx2"/>
                </a:solidFill>
              </a:rPr>
              <a:t>No basal insulin</a:t>
            </a:r>
          </a:p>
          <a:p>
            <a:pPr lvl="1"/>
            <a:endParaRPr lang="en-US" sz="2600" dirty="0"/>
          </a:p>
          <a:p>
            <a:pPr marL="457200" indent="-457200">
              <a:buAutoNum type="arabicParenR"/>
            </a:pPr>
            <a:r>
              <a:rPr lang="en-US" sz="2600" b="1" dirty="0">
                <a:solidFill>
                  <a:srgbClr val="000090"/>
                </a:solidFill>
              </a:rPr>
              <a:t>Supplemental Scale or Correction </a:t>
            </a:r>
            <a:r>
              <a:rPr lang="en-US" sz="2600" b="1" dirty="0" smtClean="0">
                <a:solidFill>
                  <a:srgbClr val="000090"/>
                </a:solidFill>
              </a:rPr>
              <a:t>Scale:</a:t>
            </a:r>
          </a:p>
          <a:p>
            <a:pPr lvl="1"/>
            <a:r>
              <a:rPr lang="en-US" sz="2400" dirty="0" smtClean="0"/>
              <a:t>ISS </a:t>
            </a:r>
            <a:r>
              <a:rPr lang="en-US" sz="2400" dirty="0">
                <a:solidFill>
                  <a:srgbClr val="D2533C"/>
                </a:solidFill>
              </a:rPr>
              <a:t>+ </a:t>
            </a:r>
            <a:r>
              <a:rPr lang="en-US" sz="2400" dirty="0" smtClean="0">
                <a:solidFill>
                  <a:srgbClr val="D2533C"/>
                </a:solidFill>
              </a:rPr>
              <a:t>(basal </a:t>
            </a:r>
            <a:r>
              <a:rPr lang="en-US" sz="2400" dirty="0">
                <a:solidFill>
                  <a:srgbClr val="D2533C"/>
                </a:solidFill>
              </a:rPr>
              <a:t>insulin +/-  bolus </a:t>
            </a:r>
            <a:r>
              <a:rPr lang="en-US" sz="2400" dirty="0" smtClean="0">
                <a:solidFill>
                  <a:srgbClr val="D2533C"/>
                </a:solidFill>
              </a:rPr>
              <a:t>insulin)</a:t>
            </a:r>
            <a:endParaRPr lang="en-US" sz="2400" dirty="0">
              <a:solidFill>
                <a:srgbClr val="D2533C"/>
              </a:solidFill>
            </a:endParaRPr>
          </a:p>
          <a:p>
            <a:pPr lvl="1">
              <a:buFont typeface="Arial"/>
              <a:buChar char="•"/>
            </a:pPr>
            <a:r>
              <a:rPr lang="en-US" sz="2400" dirty="0"/>
              <a:t>Primarily used  </a:t>
            </a:r>
          </a:p>
          <a:p>
            <a:pPr lvl="2">
              <a:buFont typeface="Wingdings" charset="2"/>
              <a:buChar char="Ø"/>
            </a:pPr>
            <a:r>
              <a:rPr lang="en-US" sz="2400" dirty="0"/>
              <a:t>As </a:t>
            </a:r>
            <a:r>
              <a:rPr lang="en-US" sz="2400" dirty="0">
                <a:solidFill>
                  <a:schemeClr val="tx2"/>
                </a:solidFill>
              </a:rPr>
              <a:t>dose-finding strategy  </a:t>
            </a:r>
            <a:r>
              <a:rPr lang="en-US" sz="2400" dirty="0"/>
              <a:t>(bolus insulin dosage)</a:t>
            </a:r>
          </a:p>
          <a:p>
            <a:pPr lvl="2">
              <a:buFont typeface="Wingdings" charset="2"/>
              <a:buChar char="Ø"/>
            </a:pPr>
            <a:r>
              <a:rPr lang="en-US" sz="2400" dirty="0"/>
              <a:t>As a supplement when rapid changes in insulin requirements </a:t>
            </a:r>
            <a:r>
              <a:rPr lang="en-US" sz="2400" dirty="0" smtClean="0"/>
              <a:t>(i.e. stress or illness)</a:t>
            </a:r>
            <a:endParaRPr lang="en-US" sz="2400" dirty="0"/>
          </a:p>
        </p:txBody>
      </p:sp>
    </p:spTree>
    <p:extLst>
      <p:ext uri="{BB962C8B-B14F-4D97-AF65-F5344CB8AC3E}">
        <p14:creationId xmlns:p14="http://schemas.microsoft.com/office/powerpoint/2010/main" val="1674117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Action Profiles of Insulin Analogues</a:t>
            </a:r>
          </a:p>
        </p:txBody>
      </p:sp>
      <p:pic>
        <p:nvPicPr>
          <p:cNvPr id="4" name="Content Placeholder 3" descr="community.diabetes.org.jpg"/>
          <p:cNvPicPr>
            <a:picLocks noGrp="1" noChangeAspect="1"/>
          </p:cNvPicPr>
          <p:nvPr>
            <p:ph idx="1"/>
          </p:nvPr>
        </p:nvPicPr>
        <p:blipFill>
          <a:blip r:embed="rId2">
            <a:extLst>
              <a:ext uri="{28A0092B-C50C-407E-A947-70E740481C1C}">
                <a14:useLocalDpi xmlns:a14="http://schemas.microsoft.com/office/drawing/2010/main" val="0"/>
              </a:ext>
            </a:extLst>
          </a:blip>
          <a:srcRect l="-3118" r="-3118"/>
          <a:stretch>
            <a:fillRect/>
          </a:stretch>
        </p:blipFill>
        <p:spPr/>
      </p:pic>
      <p:sp>
        <p:nvSpPr>
          <p:cNvPr id="5" name="TextBox 4"/>
          <p:cNvSpPr txBox="1"/>
          <p:nvPr/>
        </p:nvSpPr>
        <p:spPr>
          <a:xfrm>
            <a:off x="457200" y="6629420"/>
            <a:ext cx="7974596" cy="246221"/>
          </a:xfrm>
          <a:prstGeom prst="rect">
            <a:avLst/>
          </a:prstGeom>
          <a:noFill/>
        </p:spPr>
        <p:txBody>
          <a:bodyPr wrap="square" rtlCol="0">
            <a:spAutoFit/>
          </a:bodyPr>
          <a:lstStyle/>
          <a:p>
            <a:r>
              <a:rPr lang="hr-HR" sz="1000" dirty="0" smtClean="0"/>
              <a:t>Image from:http://openi.nlm.nih.gov/detailedresult.php?img=2276216_1750-4732-2-4-3&amp;req=4</a:t>
            </a:r>
            <a:endParaRPr lang="en-US" sz="1000" dirty="0"/>
          </a:p>
        </p:txBody>
      </p:sp>
    </p:spTree>
    <p:extLst>
      <p:ext uri="{BB962C8B-B14F-4D97-AF65-F5344CB8AC3E}">
        <p14:creationId xmlns:p14="http://schemas.microsoft.com/office/powerpoint/2010/main" val="10331542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Basal-bolus insulin Therapy</a:t>
            </a:r>
            <a:br>
              <a:rPr lang="en-US" b="1" dirty="0"/>
            </a:br>
            <a:endParaRPr lang="en-US" dirty="0"/>
          </a:p>
        </p:txBody>
      </p:sp>
      <p:pic>
        <p:nvPicPr>
          <p:cNvPr id="4" name="Content Placeholder 3" descr="insulin 2.gif"/>
          <p:cNvPicPr>
            <a:picLocks noGrp="1" noChangeAspect="1"/>
          </p:cNvPicPr>
          <p:nvPr>
            <p:ph idx="1"/>
          </p:nvPr>
        </p:nvPicPr>
        <p:blipFill rotWithShape="1">
          <a:blip r:embed="rId3">
            <a:extLst>
              <a:ext uri="{28A0092B-C50C-407E-A947-70E740481C1C}">
                <a14:useLocalDpi xmlns:a14="http://schemas.microsoft.com/office/drawing/2010/main" val="0"/>
              </a:ext>
            </a:extLst>
          </a:blip>
          <a:srcRect l="824" t="5893" r="-3808" b="5843"/>
          <a:stretch/>
        </p:blipFill>
        <p:spPr>
          <a:xfrm>
            <a:off x="0" y="1234880"/>
            <a:ext cx="5818912" cy="3180443"/>
          </a:xfrm>
        </p:spPr>
      </p:pic>
      <p:pic>
        <p:nvPicPr>
          <p:cNvPr id="5" name="Picture 2"/>
          <p:cNvPicPr>
            <a:picLocks noChangeAspect="1" noChangeArrowheads="1"/>
          </p:cNvPicPr>
          <p:nvPr/>
        </p:nvPicPr>
        <p:blipFill>
          <a:blip r:embed="rId4">
            <a:alphaModFix amt="41000"/>
            <a:extLst>
              <a:ext uri="{28A0092B-C50C-407E-A947-70E740481C1C}">
                <a14:useLocalDpi xmlns:a14="http://schemas.microsoft.com/office/drawing/2010/main" val="0"/>
              </a:ext>
            </a:extLst>
          </a:blip>
          <a:srcRect/>
          <a:stretch>
            <a:fillRect/>
          </a:stretch>
        </p:blipFill>
        <p:spPr bwMode="ltGray">
          <a:xfrm>
            <a:off x="386640" y="1417010"/>
            <a:ext cx="5113676" cy="262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98626" y="4447993"/>
            <a:ext cx="4058174" cy="954107"/>
          </a:xfrm>
          <a:prstGeom prst="rect">
            <a:avLst/>
          </a:prstGeom>
          <a:noFill/>
        </p:spPr>
        <p:txBody>
          <a:bodyPr wrap="square" rtlCol="0">
            <a:spAutoFit/>
          </a:bodyPr>
          <a:lstStyle/>
          <a:p>
            <a:pPr marL="571500" indent="-571500" algn="ctr">
              <a:buFont typeface="Arial"/>
              <a:buChar char="•"/>
            </a:pPr>
            <a:r>
              <a:rPr lang="en-US" sz="2800" dirty="0" smtClean="0">
                <a:solidFill>
                  <a:srgbClr val="D2533C"/>
                </a:solidFill>
              </a:rPr>
              <a:t>Mimics physiological release of insulin</a:t>
            </a:r>
            <a:endParaRPr lang="en-US" sz="2800" dirty="0">
              <a:solidFill>
                <a:srgbClr val="D2533C"/>
              </a:solidFill>
            </a:endParaRPr>
          </a:p>
        </p:txBody>
      </p:sp>
      <p:sp>
        <p:nvSpPr>
          <p:cNvPr id="7" name="TextBox 6"/>
          <p:cNvSpPr txBox="1"/>
          <p:nvPr/>
        </p:nvSpPr>
        <p:spPr>
          <a:xfrm>
            <a:off x="298626" y="6457890"/>
            <a:ext cx="8819870" cy="400110"/>
          </a:xfrm>
          <a:prstGeom prst="rect">
            <a:avLst/>
          </a:prstGeom>
          <a:noFill/>
        </p:spPr>
        <p:txBody>
          <a:bodyPr wrap="square" rtlCol="0">
            <a:spAutoFit/>
          </a:bodyPr>
          <a:lstStyle/>
          <a:p>
            <a:r>
              <a:rPr lang="en-US" sz="1000" dirty="0" smtClean="0"/>
              <a:t>I</a:t>
            </a:r>
            <a:r>
              <a:rPr lang="fr-FR" sz="1000" dirty="0" smtClean="0"/>
              <a:t>mages </a:t>
            </a:r>
            <a:r>
              <a:rPr lang="fr-FR" sz="1000" dirty="0" err="1" smtClean="0"/>
              <a:t>from:http</a:t>
            </a:r>
            <a:r>
              <a:rPr lang="fr-FR" sz="1000" dirty="0" smtClean="0"/>
              <a:t>://</a:t>
            </a:r>
            <a:r>
              <a:rPr lang="fr-FR" sz="1000" dirty="0" err="1" smtClean="0"/>
              <a:t>labmed.ascpjournals.org</a:t>
            </a:r>
            <a:r>
              <a:rPr lang="fr-FR" sz="1000" dirty="0" smtClean="0"/>
              <a:t>/content/42/7/427/F1.large.jpg;</a:t>
            </a:r>
            <a:r>
              <a:rPr lang="en-US" sz="1000" dirty="0" smtClean="0"/>
              <a:t>http://</a:t>
            </a:r>
            <a:r>
              <a:rPr lang="en-US" sz="1000" dirty="0" err="1" smtClean="0"/>
              <a:t>www.shuishi.org</a:t>
            </a:r>
            <a:r>
              <a:rPr lang="en-US" sz="1000" dirty="0" smtClean="0"/>
              <a:t>/what-is-the-basal-insulin-production-in-</a:t>
            </a:r>
            <a:r>
              <a:rPr lang="en-US" sz="1000" dirty="0" err="1" smtClean="0"/>
              <a:t>nondiabetics</a:t>
            </a:r>
            <a:r>
              <a:rPr lang="en-US" sz="1000" dirty="0" smtClean="0"/>
              <a:t>/</a:t>
            </a:r>
          </a:p>
          <a:p>
            <a:r>
              <a:rPr lang="en-US" sz="1000" dirty="0" err="1" smtClean="0"/>
              <a:t>Schmeltz</a:t>
            </a:r>
            <a:r>
              <a:rPr lang="en-US" sz="1000" dirty="0" smtClean="0"/>
              <a:t> LR. Management of Inpatient </a:t>
            </a:r>
            <a:r>
              <a:rPr lang="en-US" sz="1000" dirty="0" err="1" smtClean="0"/>
              <a:t>Hyperglycemia.Lab</a:t>
            </a:r>
            <a:r>
              <a:rPr lang="en-US" sz="1000" dirty="0" smtClean="0"/>
              <a:t> Med 2011;42(7):427-434</a:t>
            </a:r>
            <a:endParaRPr lang="en-US" sz="1000" dirty="0"/>
          </a:p>
        </p:txBody>
      </p:sp>
      <p:pic>
        <p:nvPicPr>
          <p:cNvPr id="8" name="Picture 7" descr="F1.larg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1706" y="3277727"/>
            <a:ext cx="4533412" cy="3314428"/>
          </a:xfrm>
          <a:prstGeom prst="rect">
            <a:avLst/>
          </a:prstGeom>
        </p:spPr>
      </p:pic>
    </p:spTree>
    <p:extLst>
      <p:ext uri="{BB962C8B-B14F-4D97-AF65-F5344CB8AC3E}">
        <p14:creationId xmlns:p14="http://schemas.microsoft.com/office/powerpoint/2010/main" val="33377715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735"/>
            <a:ext cx="8229600" cy="990600"/>
          </a:xfrm>
        </p:spPr>
        <p:txBody>
          <a:bodyPr>
            <a:normAutofit/>
          </a:bodyPr>
          <a:lstStyle/>
          <a:p>
            <a:pPr algn="ctr"/>
            <a:r>
              <a:rPr lang="en-US" sz="4800" b="1" dirty="0"/>
              <a:t>Barriers to Change</a:t>
            </a:r>
          </a:p>
        </p:txBody>
      </p:sp>
      <p:pic>
        <p:nvPicPr>
          <p:cNvPr id="4" name="Content Placeholder 3" descr="jurassicdinosuar.jpg"/>
          <p:cNvPicPr>
            <a:picLocks noGrp="1" noChangeAspect="1"/>
          </p:cNvPicPr>
          <p:nvPr>
            <p:ph idx="1"/>
          </p:nvPr>
        </p:nvPicPr>
        <p:blipFill>
          <a:blip r:embed="rId3">
            <a:extLst>
              <a:ext uri="{28A0092B-C50C-407E-A947-70E740481C1C}">
                <a14:useLocalDpi xmlns:a14="http://schemas.microsoft.com/office/drawing/2010/main" val="0"/>
              </a:ext>
            </a:extLst>
          </a:blip>
          <a:srcRect l="-25583" r="-25583"/>
          <a:stretch>
            <a:fillRect/>
          </a:stretch>
        </p:blipFill>
        <p:spPr>
          <a:xfrm>
            <a:off x="-370435" y="3004113"/>
            <a:ext cx="5603516" cy="3320602"/>
          </a:xfrm>
          <a:prstGeom prst="rect">
            <a:avLst/>
          </a:prstGeom>
        </p:spPr>
      </p:pic>
      <p:sp>
        <p:nvSpPr>
          <p:cNvPr id="5" name="Content Placeholder 6"/>
          <p:cNvSpPr txBox="1">
            <a:spLocks/>
          </p:cNvSpPr>
          <p:nvPr/>
        </p:nvSpPr>
        <p:spPr>
          <a:xfrm>
            <a:off x="105837" y="2365980"/>
            <a:ext cx="4551053" cy="675396"/>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800" b="1" dirty="0" smtClean="0">
                <a:solidFill>
                  <a:srgbClr val="800000"/>
                </a:solidFill>
              </a:rPr>
              <a:t>1) Tradition/Historical Practice</a:t>
            </a:r>
          </a:p>
          <a:p>
            <a:pPr marL="0" indent="0">
              <a:buFont typeface="Arial" pitchFamily="34" charset="0"/>
              <a:buNone/>
            </a:pPr>
            <a:endParaRPr lang="en-US" dirty="0" smtClean="0"/>
          </a:p>
          <a:p>
            <a:endParaRPr lang="en-US" dirty="0"/>
          </a:p>
        </p:txBody>
      </p:sp>
      <p:sp>
        <p:nvSpPr>
          <p:cNvPr id="6" name="TextBox 5"/>
          <p:cNvSpPr txBox="1"/>
          <p:nvPr/>
        </p:nvSpPr>
        <p:spPr>
          <a:xfrm>
            <a:off x="5233081" y="2365980"/>
            <a:ext cx="3616145" cy="430887"/>
          </a:xfrm>
          <a:prstGeom prst="rect">
            <a:avLst/>
          </a:prstGeom>
          <a:noFill/>
        </p:spPr>
        <p:txBody>
          <a:bodyPr wrap="square" rtlCol="0">
            <a:spAutoFit/>
          </a:bodyPr>
          <a:lstStyle/>
          <a:p>
            <a:r>
              <a:rPr lang="en-US" sz="2200" b="1" dirty="0">
                <a:solidFill>
                  <a:srgbClr val="800000"/>
                </a:solidFill>
              </a:rPr>
              <a:t>2)  Fear of Hypoglycemia</a:t>
            </a:r>
          </a:p>
        </p:txBody>
      </p:sp>
      <p:pic>
        <p:nvPicPr>
          <p:cNvPr id="7" name="Picture 6" descr="True-or-False-300x300.jpg"/>
          <p:cNvPicPr>
            <a:picLocks noChangeAspect="1"/>
          </p:cNvPicPr>
          <p:nvPr/>
        </p:nvPicPr>
        <p:blipFill rotWithShape="1">
          <a:blip r:embed="rId4">
            <a:extLst>
              <a:ext uri="{28A0092B-C50C-407E-A947-70E740481C1C}">
                <a14:useLocalDpi xmlns:a14="http://schemas.microsoft.com/office/drawing/2010/main" val="0"/>
              </a:ext>
            </a:extLst>
          </a:blip>
          <a:srcRect b="24513"/>
          <a:stretch/>
        </p:blipFill>
        <p:spPr>
          <a:xfrm>
            <a:off x="5044965" y="3246012"/>
            <a:ext cx="3669065" cy="2769663"/>
          </a:xfrm>
          <a:prstGeom prst="rect">
            <a:avLst/>
          </a:prstGeom>
        </p:spPr>
      </p:pic>
      <p:sp>
        <p:nvSpPr>
          <p:cNvPr id="8" name="TextBox 7"/>
          <p:cNvSpPr txBox="1"/>
          <p:nvPr/>
        </p:nvSpPr>
        <p:spPr>
          <a:xfrm>
            <a:off x="264596" y="6412920"/>
            <a:ext cx="8879404" cy="400110"/>
          </a:xfrm>
          <a:prstGeom prst="rect">
            <a:avLst/>
          </a:prstGeom>
          <a:noFill/>
        </p:spPr>
        <p:txBody>
          <a:bodyPr wrap="square" rtlCol="0">
            <a:spAutoFit/>
          </a:bodyPr>
          <a:lstStyle/>
          <a:p>
            <a:r>
              <a:rPr lang="en-US" sz="1000" dirty="0"/>
              <a:t>Guillermo E, </a:t>
            </a:r>
            <a:r>
              <a:rPr lang="en-US" sz="1000" dirty="0" err="1"/>
              <a:t>Umpierrez</a:t>
            </a:r>
            <a:r>
              <a:rPr lang="en-US" sz="1000" dirty="0"/>
              <a:t>, Palacio A. Sliding scale insulin use: Myth or Insanity. The American Journal of Medicine.2007;120:563-</a:t>
            </a:r>
            <a:r>
              <a:rPr lang="en-US" sz="1000" dirty="0" smtClean="0"/>
              <a:t>567</a:t>
            </a:r>
            <a:endParaRPr lang="tr-TR" sz="1000" dirty="0" smtClean="0"/>
          </a:p>
          <a:p>
            <a:r>
              <a:rPr lang="tr-TR" sz="1000" dirty="0" smtClean="0"/>
              <a:t>Image </a:t>
            </a:r>
            <a:r>
              <a:rPr lang="tr-TR" sz="1000" dirty="0" err="1" smtClean="0"/>
              <a:t>from:http</a:t>
            </a:r>
            <a:r>
              <a:rPr lang="tr-TR" sz="1000" dirty="0" smtClean="0"/>
              <a:t>://</a:t>
            </a:r>
            <a:r>
              <a:rPr lang="tr-TR" sz="1000" dirty="0" err="1" smtClean="0"/>
              <a:t>animals.timduru.org</a:t>
            </a:r>
            <a:r>
              <a:rPr lang="tr-TR" sz="1000" dirty="0" smtClean="0"/>
              <a:t>/</a:t>
            </a:r>
            <a:r>
              <a:rPr lang="tr-TR" sz="1000" dirty="0" err="1" smtClean="0"/>
              <a:t>dirlist</a:t>
            </a:r>
            <a:r>
              <a:rPr lang="tr-TR" sz="1000" dirty="0" smtClean="0"/>
              <a:t>/</a:t>
            </a:r>
            <a:r>
              <a:rPr lang="tr-TR" sz="1000" dirty="0" err="1" smtClean="0"/>
              <a:t>dino</a:t>
            </a:r>
            <a:r>
              <a:rPr lang="tr-TR" sz="1000" dirty="0" smtClean="0"/>
              <a:t>/;</a:t>
            </a:r>
            <a:r>
              <a:rPr lang="pl-PL" sz="1000" dirty="0" smtClean="0"/>
              <a:t>http://</a:t>
            </a:r>
            <a:r>
              <a:rPr lang="pl-PL" sz="1000" dirty="0" err="1" smtClean="0"/>
              <a:t>blog.lawinfo.com</a:t>
            </a:r>
            <a:r>
              <a:rPr lang="pl-PL" sz="1000" dirty="0" smtClean="0"/>
              <a:t>/2012/11/09/weird-laws-true-or-false-edition-10/</a:t>
            </a:r>
            <a:endParaRPr lang="en-US" sz="1000" dirty="0"/>
          </a:p>
        </p:txBody>
      </p:sp>
    </p:spTree>
    <p:extLst>
      <p:ext uri="{BB962C8B-B14F-4D97-AF65-F5344CB8AC3E}">
        <p14:creationId xmlns:p14="http://schemas.microsoft.com/office/powerpoint/2010/main" val="33919929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62836"/>
            <a:ext cx="8229600" cy="990600"/>
          </a:xfrm>
        </p:spPr>
        <p:txBody>
          <a:bodyPr>
            <a:normAutofit fontScale="90000"/>
          </a:bodyPr>
          <a:lstStyle/>
          <a:p>
            <a:pPr algn="ctr"/>
            <a:r>
              <a:rPr lang="en-US" b="1" dirty="0" smtClean="0"/>
              <a:t>What Does Evidence Say About</a:t>
            </a:r>
            <a:br>
              <a:rPr lang="en-US" b="1" dirty="0" smtClean="0"/>
            </a:br>
            <a:r>
              <a:rPr lang="en-US" b="1" dirty="0" smtClean="0"/>
              <a:t> ISS vs. BBI? </a:t>
            </a:r>
            <a:endParaRPr lang="en-US" b="1" dirty="0"/>
          </a:p>
        </p:txBody>
      </p:sp>
      <p:sp>
        <p:nvSpPr>
          <p:cNvPr id="8" name="TextBox 7"/>
          <p:cNvSpPr txBox="1"/>
          <p:nvPr/>
        </p:nvSpPr>
        <p:spPr>
          <a:xfrm>
            <a:off x="298441" y="1745327"/>
            <a:ext cx="6880932" cy="923330"/>
          </a:xfrm>
          <a:prstGeom prst="rect">
            <a:avLst/>
          </a:prstGeom>
          <a:noFill/>
        </p:spPr>
        <p:txBody>
          <a:bodyPr wrap="square" rtlCol="0">
            <a:spAutoFit/>
          </a:bodyPr>
          <a:lstStyle/>
          <a:p>
            <a:r>
              <a:rPr lang="en-US" b="1" dirty="0" err="1" smtClean="0"/>
              <a:t>Umpierrez</a:t>
            </a:r>
            <a:r>
              <a:rPr lang="en-US" b="1" dirty="0" smtClean="0"/>
              <a:t> et al. </a:t>
            </a:r>
            <a:r>
              <a:rPr lang="en-US" b="1" i="1" dirty="0" smtClean="0"/>
              <a:t>Diabetes Care </a:t>
            </a:r>
            <a:r>
              <a:rPr lang="en-US" b="1" dirty="0" smtClean="0"/>
              <a:t>2007: RABBIT 2 trial</a:t>
            </a:r>
          </a:p>
          <a:p>
            <a:r>
              <a:rPr lang="en-US" dirty="0"/>
              <a:t>M</a:t>
            </a:r>
            <a:r>
              <a:rPr lang="en-US" dirty="0" smtClean="0"/>
              <a:t>ulticenter, randomized control trial</a:t>
            </a:r>
            <a:endParaRPr lang="en-US" b="1" dirty="0" smtClean="0"/>
          </a:p>
          <a:p>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71506630"/>
              </p:ext>
            </p:extLst>
          </p:nvPr>
        </p:nvGraphicFramePr>
        <p:xfrm>
          <a:off x="289667" y="2373914"/>
          <a:ext cx="8397133" cy="2537090"/>
        </p:xfrm>
        <a:graphic>
          <a:graphicData uri="http://schemas.openxmlformats.org/drawingml/2006/table">
            <a:tbl>
              <a:tblPr firstRow="1" bandRow="1">
                <a:tableStyleId>{68D230F3-CF80-4859-8CE7-A43EE81993B5}</a:tableStyleId>
              </a:tblPr>
              <a:tblGrid>
                <a:gridCol w="998034"/>
                <a:gridCol w="7399099"/>
              </a:tblGrid>
              <a:tr h="431030">
                <a:tc>
                  <a:txBody>
                    <a:bodyPr/>
                    <a:lstStyle/>
                    <a:p>
                      <a:r>
                        <a:rPr lang="en-US" b="1" dirty="0" smtClean="0"/>
                        <a:t>P</a:t>
                      </a:r>
                      <a:endParaRPr lang="en-US" b="1" dirty="0"/>
                    </a:p>
                  </a:txBody>
                  <a:tcPr/>
                </a:tc>
                <a:tc>
                  <a:txBody>
                    <a:bodyPr/>
                    <a:lstStyle/>
                    <a:p>
                      <a:r>
                        <a:rPr lang="en-US" b="0" dirty="0" smtClean="0"/>
                        <a:t>Inpatient</a:t>
                      </a:r>
                      <a:r>
                        <a:rPr lang="en-US" b="0" baseline="0" dirty="0" smtClean="0"/>
                        <a:t> with Type</a:t>
                      </a:r>
                      <a:r>
                        <a:rPr lang="en-US" b="0" dirty="0" smtClean="0"/>
                        <a:t> 2 Diabetes</a:t>
                      </a:r>
                    </a:p>
                  </a:txBody>
                  <a:tcPr/>
                </a:tc>
              </a:tr>
              <a:tr h="423387">
                <a:tc>
                  <a:txBody>
                    <a:bodyPr/>
                    <a:lstStyle/>
                    <a:p>
                      <a:r>
                        <a:rPr lang="en-US" b="1" dirty="0" smtClean="0"/>
                        <a:t>I</a:t>
                      </a:r>
                      <a:endParaRPr lang="en-US" b="1" dirty="0"/>
                    </a:p>
                  </a:txBody>
                  <a:tcPr/>
                </a:tc>
                <a:tc>
                  <a:txBody>
                    <a:bodyPr/>
                    <a:lstStyle/>
                    <a:p>
                      <a:r>
                        <a:rPr lang="en-US" dirty="0" smtClean="0"/>
                        <a:t>Patients on insulin sliding scale</a:t>
                      </a:r>
                      <a:r>
                        <a:rPr lang="en-US" baseline="0" dirty="0" smtClean="0"/>
                        <a:t> </a:t>
                      </a:r>
                      <a:r>
                        <a:rPr lang="en-US" u="none" baseline="0" dirty="0" smtClean="0">
                          <a:solidFill>
                            <a:srgbClr val="D2533C"/>
                          </a:solidFill>
                        </a:rPr>
                        <a:t>only</a:t>
                      </a:r>
                      <a:r>
                        <a:rPr lang="en-US" u="none" baseline="0" dirty="0" smtClean="0"/>
                        <a:t> (ISS</a:t>
                      </a:r>
                      <a:r>
                        <a:rPr lang="en-US" u="sng" baseline="0" dirty="0" smtClean="0"/>
                        <a:t>)</a:t>
                      </a:r>
                      <a:endParaRPr lang="en-US" u="sng" dirty="0"/>
                    </a:p>
                  </a:txBody>
                  <a:tcPr/>
                </a:tc>
              </a:tr>
              <a:tr h="493953">
                <a:tc>
                  <a:txBody>
                    <a:bodyPr/>
                    <a:lstStyle/>
                    <a:p>
                      <a:r>
                        <a:rPr lang="en-US" b="1" dirty="0" smtClean="0"/>
                        <a:t>C</a:t>
                      </a:r>
                      <a:endParaRPr lang="en-US" b="1" dirty="0"/>
                    </a:p>
                  </a:txBody>
                  <a:tcPr/>
                </a:tc>
                <a:tc>
                  <a:txBody>
                    <a:bodyPr/>
                    <a:lstStyle/>
                    <a:p>
                      <a:r>
                        <a:rPr lang="en-US" dirty="0" smtClean="0"/>
                        <a:t>Patients</a:t>
                      </a:r>
                      <a:r>
                        <a:rPr lang="en-US" baseline="0" dirty="0" smtClean="0"/>
                        <a:t> on basal-bolus insulin regimen (BBI)</a:t>
                      </a:r>
                      <a:endParaRPr lang="en-US" dirty="0"/>
                    </a:p>
                  </a:txBody>
                  <a:tcPr/>
                </a:tc>
              </a:tr>
              <a:tr h="620471">
                <a:tc>
                  <a:txBody>
                    <a:bodyPr/>
                    <a:lstStyle/>
                    <a:p>
                      <a:r>
                        <a:rPr lang="en-US" b="1" dirty="0" smtClean="0"/>
                        <a:t>O</a:t>
                      </a:r>
                      <a:endParaRPr lang="en-US" b="1" dirty="0"/>
                    </a:p>
                  </a:txBody>
                  <a:tcPr/>
                </a:tc>
                <a:tc>
                  <a:txBody>
                    <a:bodyPr/>
                    <a:lstStyle/>
                    <a:p>
                      <a:pPr marL="342900" indent="-342900">
                        <a:buAutoNum type="arabicParenR"/>
                      </a:pPr>
                      <a:r>
                        <a:rPr lang="en-US" dirty="0" smtClean="0"/>
                        <a:t>Higher % of patients</a:t>
                      </a:r>
                      <a:r>
                        <a:rPr lang="en-US" baseline="0" dirty="0" smtClean="0"/>
                        <a:t> in BBI arm achieved blood glucose target vs. patients in ISS arm</a:t>
                      </a:r>
                    </a:p>
                    <a:p>
                      <a:pPr marL="342900" indent="-342900">
                        <a:buAutoNum type="arabicParenR"/>
                      </a:pPr>
                      <a:endParaRPr lang="en-US" dirty="0" smtClean="0"/>
                    </a:p>
                    <a:p>
                      <a:r>
                        <a:rPr lang="en-US" dirty="0" smtClean="0"/>
                        <a:t>2) </a:t>
                      </a:r>
                      <a:r>
                        <a:rPr lang="en-US" dirty="0" smtClean="0">
                          <a:solidFill>
                            <a:srgbClr val="D2533C"/>
                          </a:solidFill>
                        </a:rPr>
                        <a:t>No</a:t>
                      </a:r>
                      <a:r>
                        <a:rPr lang="en-US" baseline="0" dirty="0" smtClean="0">
                          <a:solidFill>
                            <a:srgbClr val="D2533C"/>
                          </a:solidFill>
                        </a:rPr>
                        <a:t> increase in hypoglycemic events</a:t>
                      </a:r>
                      <a:endParaRPr lang="en-US" dirty="0">
                        <a:solidFill>
                          <a:srgbClr val="D2533C"/>
                        </a:solidFill>
                      </a:endParaRPr>
                    </a:p>
                  </a:txBody>
                  <a:tcPr/>
                </a:tc>
              </a:tr>
            </a:tbl>
          </a:graphicData>
        </a:graphic>
      </p:graphicFrame>
      <p:sp>
        <p:nvSpPr>
          <p:cNvPr id="11" name="TextBox 10"/>
          <p:cNvSpPr txBox="1"/>
          <p:nvPr/>
        </p:nvSpPr>
        <p:spPr>
          <a:xfrm>
            <a:off x="298441" y="4946286"/>
            <a:ext cx="8221553" cy="1569660"/>
          </a:xfrm>
          <a:prstGeom prst="rect">
            <a:avLst/>
          </a:prstGeom>
          <a:noFill/>
        </p:spPr>
        <p:txBody>
          <a:bodyPr wrap="square" rtlCol="0">
            <a:spAutoFit/>
          </a:bodyPr>
          <a:lstStyle/>
          <a:p>
            <a:r>
              <a:rPr lang="en-US" sz="2000" b="1" dirty="0" smtClean="0"/>
              <a:t>Questions to consider….</a:t>
            </a:r>
          </a:p>
          <a:p>
            <a:r>
              <a:rPr lang="en-US" dirty="0" smtClean="0"/>
              <a:t>1) Can this study be applied to patients with Type 1 Diabetes? </a:t>
            </a:r>
          </a:p>
          <a:p>
            <a:r>
              <a:rPr lang="en-US" dirty="0" smtClean="0"/>
              <a:t>2) Can this study be applied to LTC residents?</a:t>
            </a:r>
          </a:p>
          <a:p>
            <a:pPr algn="ctr"/>
            <a:endParaRPr lang="en-US" sz="2000" dirty="0" smtClean="0">
              <a:solidFill>
                <a:srgbClr val="D2533C"/>
              </a:solidFill>
            </a:endParaRPr>
          </a:p>
          <a:p>
            <a:pPr algn="ctr"/>
            <a:r>
              <a:rPr lang="en-US" sz="2000" b="1" dirty="0" smtClean="0">
                <a:solidFill>
                  <a:srgbClr val="D2533C"/>
                </a:solidFill>
              </a:rPr>
              <a:t>We do the best with what we have!</a:t>
            </a:r>
            <a:endParaRPr lang="en-US" sz="2000" b="1" dirty="0">
              <a:solidFill>
                <a:srgbClr val="D2533C"/>
              </a:solidFill>
            </a:endParaRPr>
          </a:p>
        </p:txBody>
      </p:sp>
      <p:pic>
        <p:nvPicPr>
          <p:cNvPr id="9" name="Picture 8" descr="diabetes-myths-and-fac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20704">
            <a:off x="6525744" y="1596317"/>
            <a:ext cx="1711071" cy="1731604"/>
          </a:xfrm>
          <a:prstGeom prst="rect">
            <a:avLst/>
          </a:prstGeom>
        </p:spPr>
      </p:pic>
      <p:sp>
        <p:nvSpPr>
          <p:cNvPr id="13" name="Rectangle 12"/>
          <p:cNvSpPr/>
          <p:nvPr/>
        </p:nvSpPr>
        <p:spPr>
          <a:xfrm>
            <a:off x="0" y="6497677"/>
            <a:ext cx="9144000" cy="400110"/>
          </a:xfrm>
          <a:prstGeom prst="rect">
            <a:avLst/>
          </a:prstGeom>
        </p:spPr>
        <p:txBody>
          <a:bodyPr wrap="square">
            <a:spAutoFit/>
          </a:bodyPr>
          <a:lstStyle/>
          <a:p>
            <a:r>
              <a:rPr lang="en-US" sz="1000" dirty="0" err="1"/>
              <a:t>Umpierrez</a:t>
            </a:r>
            <a:r>
              <a:rPr lang="en-US" sz="1000" dirty="0"/>
              <a:t> GE, Smiley D, </a:t>
            </a:r>
            <a:r>
              <a:rPr lang="en-US" sz="1000" dirty="0" err="1"/>
              <a:t>Zisman</a:t>
            </a:r>
            <a:r>
              <a:rPr lang="en-US" sz="1000" dirty="0"/>
              <a:t> </a:t>
            </a:r>
            <a:r>
              <a:rPr lang="en-US" sz="1000" dirty="0" smtClean="0"/>
              <a:t>A. et al. Randomized </a:t>
            </a:r>
            <a:r>
              <a:rPr lang="en-US" sz="1000" dirty="0"/>
              <a:t>study of basal-bolus insulin therapy in the inpatient management of patients with type 2 diabetes (RABBIT 2 trial). </a:t>
            </a:r>
            <a:r>
              <a:rPr lang="en-US" sz="1000" i="1" dirty="0"/>
              <a:t>Diabetes Care</a:t>
            </a:r>
            <a:r>
              <a:rPr lang="en-US" sz="1000" dirty="0"/>
              <a:t> </a:t>
            </a:r>
            <a:r>
              <a:rPr lang="en-US" sz="1000" dirty="0" smtClean="0"/>
              <a:t>2007;30</a:t>
            </a:r>
            <a:r>
              <a:rPr lang="en-US" sz="1000" dirty="0"/>
              <a:t>: 2181– 2186 </a:t>
            </a:r>
          </a:p>
        </p:txBody>
      </p:sp>
    </p:spTree>
    <p:extLst>
      <p:ext uri="{BB962C8B-B14F-4D97-AF65-F5344CB8AC3E}">
        <p14:creationId xmlns:p14="http://schemas.microsoft.com/office/powerpoint/2010/main" val="3058217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4726"/>
            <a:ext cx="4177468" cy="4382274"/>
          </a:xfrm>
        </p:spPr>
        <p:txBody>
          <a:bodyPr/>
          <a:lstStyle/>
          <a:p>
            <a:pPr marL="0" indent="0">
              <a:buNone/>
            </a:pPr>
            <a:r>
              <a:rPr lang="en-US" dirty="0" smtClean="0"/>
              <a:t>3. </a:t>
            </a:r>
            <a:r>
              <a:rPr lang="en-US" dirty="0" smtClean="0">
                <a:solidFill>
                  <a:srgbClr val="FF0000"/>
                </a:solidFill>
              </a:rPr>
              <a:t>Unaware </a:t>
            </a:r>
            <a:r>
              <a:rPr lang="en-US" dirty="0"/>
              <a:t>of problems associated with </a:t>
            </a:r>
            <a:r>
              <a:rPr lang="en-US" dirty="0" smtClean="0"/>
              <a:t>ISS</a:t>
            </a:r>
          </a:p>
          <a:p>
            <a:pPr marL="0" indent="0">
              <a:buNone/>
            </a:pPr>
            <a:endParaRPr lang="en-US" dirty="0" smtClean="0"/>
          </a:p>
          <a:p>
            <a:pPr marL="0" indent="0">
              <a:buNone/>
            </a:pPr>
            <a:r>
              <a:rPr lang="en-US" dirty="0" smtClean="0"/>
              <a:t>4. </a:t>
            </a:r>
            <a:r>
              <a:rPr lang="en-US" dirty="0" smtClean="0">
                <a:solidFill>
                  <a:srgbClr val="FF0000"/>
                </a:solidFill>
              </a:rPr>
              <a:t>Unwilling</a:t>
            </a:r>
            <a:r>
              <a:rPr lang="en-US" dirty="0" smtClean="0"/>
              <a:t> </a:t>
            </a:r>
            <a:r>
              <a:rPr lang="en-US" dirty="0"/>
              <a:t>to make changes to therapies initiated by another </a:t>
            </a:r>
            <a:r>
              <a:rPr lang="en-US" dirty="0" smtClean="0"/>
              <a:t>physician</a:t>
            </a:r>
          </a:p>
          <a:p>
            <a:pPr marL="0" indent="0">
              <a:buNone/>
            </a:pPr>
            <a:endParaRPr lang="en-US" dirty="0" smtClean="0"/>
          </a:p>
          <a:p>
            <a:pPr marL="0" indent="0">
              <a:buNone/>
            </a:pPr>
            <a:r>
              <a:rPr lang="en-US" dirty="0" smtClean="0"/>
              <a:t>5. </a:t>
            </a:r>
            <a:r>
              <a:rPr lang="en-US" dirty="0" smtClean="0">
                <a:solidFill>
                  <a:srgbClr val="FF0000"/>
                </a:solidFill>
              </a:rPr>
              <a:t>Lack of evidence</a:t>
            </a:r>
          </a:p>
          <a:p>
            <a:pPr lvl="1"/>
            <a:r>
              <a:rPr lang="en-US" dirty="0" smtClean="0"/>
              <a:t>Long-term care (LTC) setting</a:t>
            </a:r>
          </a:p>
          <a:p>
            <a:pPr marL="0" indent="0">
              <a:buNone/>
            </a:pPr>
            <a:endParaRPr lang="en-US" dirty="0"/>
          </a:p>
        </p:txBody>
      </p:sp>
      <p:sp>
        <p:nvSpPr>
          <p:cNvPr id="4" name="Title 5"/>
          <p:cNvSpPr>
            <a:spLocks noGrp="1"/>
          </p:cNvSpPr>
          <p:nvPr>
            <p:ph type="title"/>
          </p:nvPr>
        </p:nvSpPr>
        <p:spPr/>
        <p:txBody>
          <a:bodyPr/>
          <a:lstStyle/>
          <a:p>
            <a:pPr algn="ctr"/>
            <a:r>
              <a:rPr lang="en-US" b="1" dirty="0" smtClean="0"/>
              <a:t>Barriers to Change </a:t>
            </a:r>
            <a:r>
              <a:rPr lang="en-US" b="1" dirty="0" err="1" smtClean="0"/>
              <a:t>cont</a:t>
            </a:r>
            <a:r>
              <a:rPr lang="en-US" b="1" dirty="0" smtClean="0"/>
              <a:t>….</a:t>
            </a:r>
            <a:endParaRPr lang="en-US" b="1" dirty="0"/>
          </a:p>
        </p:txBody>
      </p:sp>
      <p:pic>
        <p:nvPicPr>
          <p:cNvPr id="6" name="Picture 5" descr="photo-1p76z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07" y="2094726"/>
            <a:ext cx="3619500" cy="3632200"/>
          </a:xfrm>
          <a:prstGeom prst="rect">
            <a:avLst/>
          </a:prstGeom>
        </p:spPr>
      </p:pic>
      <p:sp>
        <p:nvSpPr>
          <p:cNvPr id="8" name="Rectangle 7"/>
          <p:cNvSpPr/>
          <p:nvPr/>
        </p:nvSpPr>
        <p:spPr>
          <a:xfrm>
            <a:off x="350018" y="6477000"/>
            <a:ext cx="8487492" cy="246221"/>
          </a:xfrm>
          <a:prstGeom prst="rect">
            <a:avLst/>
          </a:prstGeom>
        </p:spPr>
        <p:txBody>
          <a:bodyPr wrap="square">
            <a:spAutoFit/>
          </a:bodyPr>
          <a:lstStyle/>
          <a:p>
            <a:r>
              <a:rPr lang="en-US" sz="1000" dirty="0"/>
              <a:t>Roberts GW, </a:t>
            </a:r>
            <a:r>
              <a:rPr lang="en-US" sz="1000" dirty="0" err="1"/>
              <a:t>Agullar-Loza</a:t>
            </a:r>
            <a:r>
              <a:rPr lang="en-US" sz="1000" dirty="0"/>
              <a:t> N, Burt MG, et al. </a:t>
            </a:r>
            <a:r>
              <a:rPr lang="en-US" sz="1000" dirty="0" err="1"/>
              <a:t>Basa</a:t>
            </a:r>
            <a:r>
              <a:rPr lang="en-US" sz="1000" dirty="0"/>
              <a:t>-bolus versus sliding-scale insulin for inpatient </a:t>
            </a:r>
            <a:r>
              <a:rPr lang="en-US" sz="1000" dirty="0" err="1"/>
              <a:t>glcaemic</a:t>
            </a:r>
            <a:r>
              <a:rPr lang="en-US" sz="1000" dirty="0"/>
              <a:t> control: a clinical practice comparison</a:t>
            </a:r>
            <a:r>
              <a:rPr lang="en-US" sz="1000" dirty="0" smtClean="0">
                <a:effectLst/>
              </a:rPr>
              <a:t> </a:t>
            </a:r>
            <a:endParaRPr lang="en-US" sz="1000" dirty="0"/>
          </a:p>
        </p:txBody>
      </p:sp>
    </p:spTree>
    <p:extLst>
      <p:ext uri="{BB962C8B-B14F-4D97-AF65-F5344CB8AC3E}">
        <p14:creationId xmlns:p14="http://schemas.microsoft.com/office/powerpoint/2010/main" val="314636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8691" y="3651249"/>
            <a:ext cx="7814855" cy="2902304"/>
          </a:xfrm>
        </p:spPr>
        <p:txBody>
          <a:bodyPr/>
          <a:lstStyle/>
          <a:p>
            <a:pPr algn="ctr"/>
            <a:r>
              <a:rPr lang="en-US" sz="4800" dirty="0" smtClean="0"/>
              <a:t>Insulin sliding scales </a:t>
            </a:r>
            <a:r>
              <a:rPr lang="en-US" sz="4400" dirty="0" smtClean="0"/>
              <a:t>IN LONG-TERM CARE</a:t>
            </a:r>
            <a:r>
              <a:rPr lang="en-US" sz="4800" dirty="0" smtClean="0"/>
              <a:t/>
            </a:r>
            <a:br>
              <a:rPr lang="en-US" sz="4800" dirty="0" smtClean="0"/>
            </a:br>
            <a:endParaRPr lang="en-US" sz="4800" dirty="0"/>
          </a:p>
        </p:txBody>
      </p:sp>
      <p:pic>
        <p:nvPicPr>
          <p:cNvPr id="8" name="Picture 7" descr="saskatoon-nursing-home-ca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546" y="451989"/>
            <a:ext cx="5551888" cy="3280660"/>
          </a:xfrm>
          <a:prstGeom prst="rect">
            <a:avLst/>
          </a:prstGeom>
        </p:spPr>
      </p:pic>
    </p:spTree>
    <p:extLst>
      <p:ext uri="{BB962C8B-B14F-4D97-AF65-F5344CB8AC3E}">
        <p14:creationId xmlns:p14="http://schemas.microsoft.com/office/powerpoint/2010/main" val="316532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pPr marL="457200" indent="-457200">
              <a:buAutoNum type="arabicParenR"/>
            </a:pPr>
            <a:r>
              <a:rPr lang="en-US" dirty="0" smtClean="0"/>
              <a:t>Identify pitfalls of using a insulin sliding scale (ISS)</a:t>
            </a:r>
          </a:p>
          <a:p>
            <a:pPr marL="457200" indent="-457200">
              <a:buAutoNum type="arabicParenR"/>
            </a:pPr>
            <a:endParaRPr lang="en-US" dirty="0" smtClean="0"/>
          </a:p>
          <a:p>
            <a:pPr marL="457200" indent="-457200">
              <a:buAutoNum type="arabicParenR"/>
            </a:pPr>
            <a:r>
              <a:rPr lang="en-US" dirty="0" smtClean="0"/>
              <a:t>Recognize the problem associated with using ISS in LTC</a:t>
            </a:r>
          </a:p>
          <a:p>
            <a:pPr marL="457200" indent="-457200">
              <a:buAutoNum type="arabicParenR"/>
            </a:pPr>
            <a:endParaRPr lang="en-US" dirty="0" smtClean="0"/>
          </a:p>
          <a:p>
            <a:pPr marL="457200" indent="-457200">
              <a:buAutoNum type="arabicParenR"/>
            </a:pPr>
            <a:r>
              <a:rPr lang="en-US" dirty="0" smtClean="0"/>
              <a:t>Identify the barriers to change</a:t>
            </a:r>
          </a:p>
          <a:p>
            <a:pPr marL="457200" indent="-457200">
              <a:buAutoNum type="arabicParenR"/>
            </a:pPr>
            <a:endParaRPr lang="en-US" dirty="0" smtClean="0"/>
          </a:p>
          <a:p>
            <a:pPr marL="457200" indent="-457200">
              <a:buAutoNum type="arabicParenR"/>
            </a:pPr>
            <a:r>
              <a:rPr lang="en-US" dirty="0" smtClean="0"/>
              <a:t>Role of the pharmacist in overcoming the barriers</a:t>
            </a:r>
          </a:p>
          <a:p>
            <a:pPr marL="457200" indent="-457200">
              <a:buAutoNum type="arabicParenR"/>
            </a:pPr>
            <a:endParaRPr lang="en-US" sz="2000" dirty="0"/>
          </a:p>
        </p:txBody>
      </p:sp>
    </p:spTree>
    <p:extLst>
      <p:ext uri="{BB962C8B-B14F-4D97-AF65-F5344CB8AC3E}">
        <p14:creationId xmlns:p14="http://schemas.microsoft.com/office/powerpoint/2010/main" val="6573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379" y="1897459"/>
            <a:ext cx="4489418" cy="4400342"/>
          </a:xfrm>
        </p:spPr>
        <p:txBody>
          <a:bodyPr>
            <a:normAutofit/>
          </a:bodyPr>
          <a:lstStyle/>
          <a:p>
            <a:r>
              <a:rPr lang="en-US" sz="2000" dirty="0">
                <a:solidFill>
                  <a:schemeClr val="tx2"/>
                </a:solidFill>
              </a:rPr>
              <a:t>1 out of 4 </a:t>
            </a:r>
            <a:r>
              <a:rPr lang="en-US" sz="2000" dirty="0">
                <a:solidFill>
                  <a:srgbClr val="292934"/>
                </a:solidFill>
              </a:rPr>
              <a:t>LTC resident in Ontario have </a:t>
            </a:r>
            <a:r>
              <a:rPr lang="en-US" sz="2000" dirty="0" smtClean="0">
                <a:solidFill>
                  <a:srgbClr val="292934"/>
                </a:solidFill>
              </a:rPr>
              <a:t>diabetes</a:t>
            </a:r>
            <a:r>
              <a:rPr lang="en-US" sz="2000" baseline="30000" dirty="0" smtClean="0">
                <a:solidFill>
                  <a:srgbClr val="292934"/>
                </a:solidFill>
              </a:rPr>
              <a:t>1</a:t>
            </a:r>
          </a:p>
          <a:p>
            <a:endParaRPr lang="en-US" sz="2000" dirty="0">
              <a:solidFill>
                <a:srgbClr val="292934"/>
              </a:solidFill>
            </a:endParaRPr>
          </a:p>
          <a:p>
            <a:r>
              <a:rPr lang="en-US" sz="2000" dirty="0">
                <a:solidFill>
                  <a:srgbClr val="292934"/>
                </a:solidFill>
              </a:rPr>
              <a:t>Study by </a:t>
            </a:r>
            <a:r>
              <a:rPr lang="en-US" sz="2000" dirty="0" err="1">
                <a:solidFill>
                  <a:srgbClr val="292934"/>
                </a:solidFill>
              </a:rPr>
              <a:t>Pandya</a:t>
            </a:r>
            <a:r>
              <a:rPr lang="en-US" sz="2000" dirty="0">
                <a:solidFill>
                  <a:srgbClr val="292934"/>
                </a:solidFill>
              </a:rPr>
              <a:t> et al</a:t>
            </a:r>
            <a:r>
              <a:rPr lang="en-US" sz="2000" dirty="0" smtClean="0">
                <a:solidFill>
                  <a:srgbClr val="292934"/>
                </a:solidFill>
              </a:rPr>
              <a:t>. reported </a:t>
            </a:r>
            <a:r>
              <a:rPr lang="en-US" sz="2000" dirty="0">
                <a:solidFill>
                  <a:srgbClr val="292934"/>
                </a:solidFill>
              </a:rPr>
              <a:t>that ISS regimens</a:t>
            </a:r>
          </a:p>
          <a:p>
            <a:pPr lvl="1" indent="0">
              <a:buNone/>
            </a:pPr>
            <a:r>
              <a:rPr lang="en-US" dirty="0">
                <a:solidFill>
                  <a:srgbClr val="292934"/>
                </a:solidFill>
              </a:rPr>
              <a:t>a) were </a:t>
            </a:r>
            <a:r>
              <a:rPr lang="en-US" dirty="0">
                <a:solidFill>
                  <a:srgbClr val="D2533C"/>
                </a:solidFill>
              </a:rPr>
              <a:t>highly prevalent </a:t>
            </a:r>
            <a:r>
              <a:rPr lang="en-US" dirty="0">
                <a:solidFill>
                  <a:srgbClr val="292934"/>
                </a:solidFill>
              </a:rPr>
              <a:t>in LTC</a:t>
            </a:r>
          </a:p>
          <a:p>
            <a:pPr lvl="1" indent="0">
              <a:buNone/>
            </a:pPr>
            <a:r>
              <a:rPr lang="en-US" dirty="0">
                <a:solidFill>
                  <a:srgbClr val="292934"/>
                </a:solidFill>
              </a:rPr>
              <a:t>b) once </a:t>
            </a:r>
            <a:r>
              <a:rPr lang="en-US" dirty="0">
                <a:solidFill>
                  <a:srgbClr val="D2533C"/>
                </a:solidFill>
              </a:rPr>
              <a:t>initiated tended to </a:t>
            </a:r>
            <a:r>
              <a:rPr lang="en-US" dirty="0" smtClean="0">
                <a:solidFill>
                  <a:srgbClr val="D2533C"/>
                </a:solidFill>
              </a:rPr>
              <a:t>persist</a:t>
            </a:r>
            <a:r>
              <a:rPr lang="en-US" baseline="30000" dirty="0" smtClean="0">
                <a:solidFill>
                  <a:srgbClr val="292934"/>
                </a:solidFill>
              </a:rPr>
              <a:t>2</a:t>
            </a:r>
            <a:r>
              <a:rPr lang="en-US" dirty="0" smtClean="0">
                <a:solidFill>
                  <a:srgbClr val="292934"/>
                </a:solidFill>
              </a:rPr>
              <a:t> </a:t>
            </a:r>
          </a:p>
          <a:p>
            <a:pPr lvl="1" indent="0">
              <a:buNone/>
            </a:pPr>
            <a:endParaRPr lang="en-US" dirty="0">
              <a:solidFill>
                <a:srgbClr val="292934"/>
              </a:solidFill>
            </a:endParaRPr>
          </a:p>
          <a:p>
            <a:r>
              <a:rPr lang="en-US" sz="2000" dirty="0">
                <a:solidFill>
                  <a:srgbClr val="292934"/>
                </a:solidFill>
              </a:rPr>
              <a:t>Elderly are </a:t>
            </a:r>
            <a:r>
              <a:rPr lang="en-US" sz="2000" dirty="0">
                <a:solidFill>
                  <a:srgbClr val="D2533C"/>
                </a:solidFill>
              </a:rPr>
              <a:t>more vulnerable </a:t>
            </a:r>
            <a:r>
              <a:rPr lang="en-US" sz="2000" dirty="0">
                <a:solidFill>
                  <a:srgbClr val="292934"/>
                </a:solidFill>
              </a:rPr>
              <a:t>to the </a:t>
            </a:r>
            <a:r>
              <a:rPr lang="en-US" sz="2000" dirty="0" smtClean="0">
                <a:solidFill>
                  <a:srgbClr val="292934"/>
                </a:solidFill>
              </a:rPr>
              <a:t>detrimental effects of poor glycemic control</a:t>
            </a:r>
            <a:endParaRPr lang="en-US" sz="2000" dirty="0">
              <a:solidFill>
                <a:srgbClr val="292934"/>
              </a:solidFill>
            </a:endParaRPr>
          </a:p>
          <a:p>
            <a:endParaRPr lang="en-US" dirty="0"/>
          </a:p>
        </p:txBody>
      </p:sp>
      <p:sp>
        <p:nvSpPr>
          <p:cNvPr id="4" name="Title 1"/>
          <p:cNvSpPr>
            <a:spLocks noGrp="1"/>
          </p:cNvSpPr>
          <p:nvPr>
            <p:ph type="title"/>
          </p:nvPr>
        </p:nvSpPr>
        <p:spPr/>
        <p:txBody>
          <a:bodyPr>
            <a:normAutofit/>
          </a:bodyPr>
          <a:lstStyle/>
          <a:p>
            <a:pPr algn="ctr"/>
            <a:r>
              <a:rPr lang="en-US" b="1" dirty="0" smtClean="0"/>
              <a:t>Why Is ISS an Issue in LTC</a:t>
            </a:r>
            <a:r>
              <a:rPr lang="en-US" dirty="0" smtClean="0"/>
              <a:t>?</a:t>
            </a:r>
            <a:endParaRPr lang="en-US" dirty="0"/>
          </a:p>
        </p:txBody>
      </p:sp>
      <p:pic>
        <p:nvPicPr>
          <p:cNvPr id="5" name="Content Placeholder 3" descr="old-man-nursing-home.jpg"/>
          <p:cNvPicPr>
            <a:picLocks noChangeAspect="1"/>
          </p:cNvPicPr>
          <p:nvPr/>
        </p:nvPicPr>
        <p:blipFill>
          <a:blip r:embed="rId3">
            <a:extLst>
              <a:ext uri="{28A0092B-C50C-407E-A947-70E740481C1C}">
                <a14:useLocalDpi xmlns:a14="http://schemas.microsoft.com/office/drawing/2010/main" val="0"/>
              </a:ext>
            </a:extLst>
          </a:blip>
          <a:srcRect l="-40157" r="-40157"/>
          <a:stretch>
            <a:fillRect/>
          </a:stretch>
        </p:blipFill>
        <p:spPr>
          <a:xfrm>
            <a:off x="3747929" y="1897459"/>
            <a:ext cx="6270002" cy="3477285"/>
          </a:xfrm>
          <a:prstGeom prst="rect">
            <a:avLst/>
          </a:prstGeom>
        </p:spPr>
      </p:pic>
      <p:sp>
        <p:nvSpPr>
          <p:cNvPr id="6" name="TextBox 5"/>
          <p:cNvSpPr txBox="1"/>
          <p:nvPr/>
        </p:nvSpPr>
        <p:spPr>
          <a:xfrm>
            <a:off x="81979" y="6257836"/>
            <a:ext cx="9062021" cy="600164"/>
          </a:xfrm>
          <a:prstGeom prst="rect">
            <a:avLst/>
          </a:prstGeom>
          <a:noFill/>
        </p:spPr>
        <p:txBody>
          <a:bodyPr wrap="square" rtlCol="0">
            <a:spAutoFit/>
          </a:bodyPr>
          <a:lstStyle/>
          <a:p>
            <a:r>
              <a:rPr lang="en-US" sz="1100" dirty="0" smtClean="0"/>
              <a:t>1.Clement M, Leung </a:t>
            </a:r>
            <a:r>
              <a:rPr lang="en-US" sz="1100" dirty="0" err="1" smtClean="0"/>
              <a:t>F.Diabetes</a:t>
            </a:r>
            <a:r>
              <a:rPr lang="en-US" sz="1100" dirty="0" smtClean="0"/>
              <a:t> and the frail elderly in long term </a:t>
            </a:r>
            <a:r>
              <a:rPr lang="en-US" sz="1100" dirty="0" err="1" smtClean="0"/>
              <a:t>care.Can</a:t>
            </a:r>
            <a:r>
              <a:rPr lang="en-US" sz="1100" dirty="0" smtClean="0"/>
              <a:t> J Diabetes 2009.33(2):114-121</a:t>
            </a:r>
          </a:p>
          <a:p>
            <a:r>
              <a:rPr lang="en-US" sz="1100" dirty="0" smtClean="0"/>
              <a:t>2.Pandya </a:t>
            </a:r>
            <a:r>
              <a:rPr lang="en-US" sz="1100" dirty="0"/>
              <a:t>N, </a:t>
            </a:r>
            <a:r>
              <a:rPr lang="en-US" sz="1100" dirty="0" err="1"/>
              <a:t>Thomptson</a:t>
            </a:r>
            <a:r>
              <a:rPr lang="en-US" sz="1100" dirty="0"/>
              <a:t> S, </a:t>
            </a:r>
            <a:r>
              <a:rPr lang="en-US" sz="1100" dirty="0" err="1"/>
              <a:t>Sambamoorhi</a:t>
            </a:r>
            <a:r>
              <a:rPr lang="en-US" sz="1100" dirty="0"/>
              <a:t> U. The prevalence of persistence of sliding scale insulin use among newly admitted elderly nursing home residents with diabetes mellitus. </a:t>
            </a:r>
            <a:r>
              <a:rPr lang="en-US" sz="1100" dirty="0" smtClean="0"/>
              <a:t>JAMDA.</a:t>
            </a:r>
            <a:r>
              <a:rPr lang="en-US" sz="1100" dirty="0"/>
              <a:t>2008; 9(9):663-669</a:t>
            </a:r>
            <a:r>
              <a:rPr lang="en-US" sz="1100" dirty="0" smtClean="0">
                <a:effectLst/>
              </a:rPr>
              <a:t> </a:t>
            </a:r>
            <a:endParaRPr lang="en-US" sz="1100" dirty="0"/>
          </a:p>
        </p:txBody>
      </p:sp>
    </p:spTree>
    <p:extLst>
      <p:ext uri="{BB962C8B-B14F-4D97-AF65-F5344CB8AC3E}">
        <p14:creationId xmlns:p14="http://schemas.microsoft.com/office/powerpoint/2010/main" val="3549878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Elderly &amp; Hypoglycemia</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Elderly are at </a:t>
            </a:r>
            <a:r>
              <a:rPr lang="en-US" dirty="0" smtClean="0">
                <a:solidFill>
                  <a:srgbClr val="D2533C"/>
                </a:solidFill>
              </a:rPr>
              <a:t>high risk for hypoglycemia </a:t>
            </a:r>
            <a:r>
              <a:rPr lang="en-US" dirty="0" smtClean="0"/>
              <a:t>due to</a:t>
            </a:r>
          </a:p>
          <a:p>
            <a:pPr lvl="1"/>
            <a:r>
              <a:rPr lang="en-US" dirty="0" smtClean="0"/>
              <a:t>Loss of typical hypoglycemic responses</a:t>
            </a:r>
          </a:p>
          <a:p>
            <a:pPr lvl="1"/>
            <a:r>
              <a:rPr lang="en-US" dirty="0" smtClean="0"/>
              <a:t>Multiple chronic conditions and medication </a:t>
            </a:r>
          </a:p>
          <a:p>
            <a:pPr lvl="1"/>
            <a:endParaRPr lang="en-US" dirty="0" smtClean="0"/>
          </a:p>
          <a:p>
            <a:r>
              <a:rPr lang="en-US" dirty="0" smtClean="0"/>
              <a:t>Why the increase concern?</a:t>
            </a:r>
          </a:p>
          <a:p>
            <a:pPr lvl="1"/>
            <a:r>
              <a:rPr lang="en-US" dirty="0" smtClean="0">
                <a:solidFill>
                  <a:srgbClr val="D2533C"/>
                </a:solidFill>
              </a:rPr>
              <a:t>ACUTE complication</a:t>
            </a:r>
          </a:p>
          <a:p>
            <a:pPr lvl="1"/>
            <a:r>
              <a:rPr lang="en-US" dirty="0" smtClean="0"/>
              <a:t>Cognitive and functional impairment</a:t>
            </a:r>
          </a:p>
          <a:p>
            <a:pPr lvl="1"/>
            <a:r>
              <a:rPr lang="en-US" dirty="0" smtClean="0">
                <a:solidFill>
                  <a:srgbClr val="D2533C"/>
                </a:solidFill>
              </a:rPr>
              <a:t>Unrecognized</a:t>
            </a:r>
          </a:p>
          <a:p>
            <a:endParaRPr lang="en-US" dirty="0"/>
          </a:p>
          <a:p>
            <a:r>
              <a:rPr lang="en-US" dirty="0" smtClean="0"/>
              <a:t>Complications </a:t>
            </a:r>
          </a:p>
          <a:p>
            <a:pPr lvl="1"/>
            <a:r>
              <a:rPr lang="en-US" dirty="0" smtClean="0">
                <a:solidFill>
                  <a:srgbClr val="D2533C"/>
                </a:solidFill>
              </a:rPr>
              <a:t>Fall and fractures</a:t>
            </a:r>
          </a:p>
          <a:p>
            <a:pPr lvl="1"/>
            <a:r>
              <a:rPr lang="en-US" dirty="0" smtClean="0"/>
              <a:t>Seizures</a:t>
            </a:r>
          </a:p>
          <a:p>
            <a:pPr lvl="1"/>
            <a:r>
              <a:rPr lang="en-US" dirty="0" smtClean="0"/>
              <a:t>Hospitalization</a:t>
            </a:r>
          </a:p>
          <a:p>
            <a:pPr lvl="1"/>
            <a:r>
              <a:rPr lang="en-US" dirty="0" smtClean="0">
                <a:solidFill>
                  <a:srgbClr val="D2533C"/>
                </a:solidFill>
              </a:rPr>
              <a:t>Death</a:t>
            </a:r>
            <a:endParaRPr lang="en-US" dirty="0">
              <a:solidFill>
                <a:srgbClr val="D2533C"/>
              </a:solidFill>
            </a:endParaRPr>
          </a:p>
        </p:txBody>
      </p:sp>
      <p:sp>
        <p:nvSpPr>
          <p:cNvPr id="5" name="Right Brace 4"/>
          <p:cNvSpPr/>
          <p:nvPr/>
        </p:nvSpPr>
        <p:spPr>
          <a:xfrm>
            <a:off x="3109307" y="5049594"/>
            <a:ext cx="782167" cy="867415"/>
          </a:xfrm>
          <a:prstGeom prst="rightBrace">
            <a:avLst/>
          </a:prstGeom>
          <a:ln>
            <a:solidFill>
              <a:srgbClr val="860908"/>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b="1" dirty="0">
              <a:solidFill>
                <a:srgbClr val="D2533C"/>
              </a:solidFill>
            </a:endParaRPr>
          </a:p>
        </p:txBody>
      </p:sp>
      <p:sp>
        <p:nvSpPr>
          <p:cNvPr id="6" name="TextBox 5"/>
          <p:cNvSpPr txBox="1"/>
          <p:nvPr/>
        </p:nvSpPr>
        <p:spPr>
          <a:xfrm>
            <a:off x="4057977" y="4941168"/>
            <a:ext cx="2385223" cy="1200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D2533C"/>
                </a:solidFill>
              </a:rPr>
              <a:t>Decreases Quality of Life (QOL)</a:t>
            </a:r>
            <a:endParaRPr lang="en-US" sz="2400" dirty="0">
              <a:solidFill>
                <a:srgbClr val="D2533C"/>
              </a:solidFill>
            </a:endParaRPr>
          </a:p>
        </p:txBody>
      </p:sp>
      <p:sp>
        <p:nvSpPr>
          <p:cNvPr id="7" name="TextBox 6"/>
          <p:cNvSpPr txBox="1"/>
          <p:nvPr/>
        </p:nvSpPr>
        <p:spPr>
          <a:xfrm>
            <a:off x="325258" y="6477000"/>
            <a:ext cx="8361542" cy="276999"/>
          </a:xfrm>
          <a:prstGeom prst="rect">
            <a:avLst/>
          </a:prstGeom>
          <a:noFill/>
        </p:spPr>
        <p:txBody>
          <a:bodyPr wrap="square" rtlCol="0">
            <a:spAutoFit/>
          </a:bodyPr>
          <a:lstStyle/>
          <a:p>
            <a:r>
              <a:rPr lang="en-US" sz="1200" dirty="0" smtClean="0"/>
              <a:t>Clement M, Leung </a:t>
            </a:r>
            <a:r>
              <a:rPr lang="en-US" sz="1200" dirty="0" err="1" smtClean="0"/>
              <a:t>F.Diabetes</a:t>
            </a:r>
            <a:r>
              <a:rPr lang="en-US" sz="1200" dirty="0" smtClean="0"/>
              <a:t> and the frail elderly in long term </a:t>
            </a:r>
            <a:r>
              <a:rPr lang="en-US" sz="1200" dirty="0" err="1" smtClean="0"/>
              <a:t>care.Can</a:t>
            </a:r>
            <a:r>
              <a:rPr lang="en-US" sz="1200" dirty="0" smtClean="0"/>
              <a:t> J Diabetes 2009.33(2):114-121</a:t>
            </a:r>
          </a:p>
        </p:txBody>
      </p:sp>
    </p:spTree>
    <p:extLst>
      <p:ext uri="{BB962C8B-B14F-4D97-AF65-F5344CB8AC3E}">
        <p14:creationId xmlns:p14="http://schemas.microsoft.com/office/powerpoint/2010/main" val="399557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How about Hyperglycemia?</a:t>
            </a:r>
            <a:endParaRPr lang="en-US" b="1" dirty="0"/>
          </a:p>
        </p:txBody>
      </p:sp>
      <p:sp>
        <p:nvSpPr>
          <p:cNvPr id="4" name="Content Placeholder 3"/>
          <p:cNvSpPr txBox="1">
            <a:spLocks noGrp="1"/>
          </p:cNvSpPr>
          <p:nvPr>
            <p:ph idx="1"/>
          </p:nvPr>
        </p:nvSpPr>
        <p:spPr>
          <a:xfrm>
            <a:off x="309769" y="1600200"/>
            <a:ext cx="8549631" cy="4745914"/>
          </a:xfrm>
          <a:prstGeom prst="rect">
            <a:avLst/>
          </a:prstGeom>
          <a:noFill/>
        </p:spPr>
        <p:txBody>
          <a:bodyPr wrap="square" rtlCol="0">
            <a:spAutoFit/>
          </a:bodyPr>
          <a:lstStyle/>
          <a:p>
            <a:r>
              <a:rPr lang="en-US" dirty="0" smtClean="0">
                <a:solidFill>
                  <a:srgbClr val="D2533C"/>
                </a:solidFill>
              </a:rPr>
              <a:t>Sustained elevation </a:t>
            </a:r>
            <a:r>
              <a:rPr lang="en-US" dirty="0" smtClean="0"/>
              <a:t>of blood glucose leads to progression of </a:t>
            </a:r>
          </a:p>
          <a:p>
            <a:pPr marL="617220" lvl="1" indent="-342900">
              <a:buFont typeface="Arial"/>
              <a:buChar char="•"/>
            </a:pPr>
            <a:r>
              <a:rPr lang="en-US" sz="2400" dirty="0" smtClean="0"/>
              <a:t>Microvascular complications </a:t>
            </a:r>
          </a:p>
          <a:p>
            <a:pPr marL="617220" lvl="1" indent="-342900">
              <a:buFont typeface="Arial"/>
              <a:buChar char="•"/>
            </a:pPr>
            <a:r>
              <a:rPr lang="en-US" sz="2400" dirty="0" smtClean="0"/>
              <a:t>Macrovascular complications</a:t>
            </a:r>
          </a:p>
          <a:p>
            <a:pPr marL="617220" lvl="1" indent="-342900">
              <a:buFont typeface="Arial"/>
              <a:buChar char="•"/>
            </a:pPr>
            <a:endParaRPr lang="en-US" sz="2400" dirty="0" smtClean="0"/>
          </a:p>
          <a:p>
            <a:r>
              <a:rPr lang="en-US" dirty="0" smtClean="0"/>
              <a:t>Controlling blood glucose levels (preventing hyperglycemia) slow the progression of these complications</a:t>
            </a:r>
            <a:endParaRPr lang="en-US" dirty="0"/>
          </a:p>
          <a:p>
            <a:pPr marL="617220" lvl="1" indent="-342900">
              <a:buFont typeface="Arial"/>
              <a:buChar char="•"/>
            </a:pPr>
            <a:endParaRPr lang="en-US" sz="2400" dirty="0" smtClean="0"/>
          </a:p>
          <a:p>
            <a:r>
              <a:rPr lang="en-US" dirty="0" smtClean="0"/>
              <a:t>What does it mean to an frail, elderly who</a:t>
            </a:r>
          </a:p>
          <a:p>
            <a:pPr lvl="1"/>
            <a:r>
              <a:rPr lang="en-US" sz="2400" dirty="0" smtClean="0"/>
              <a:t>Have </a:t>
            </a:r>
            <a:r>
              <a:rPr lang="en-US" sz="2400" dirty="0" smtClean="0">
                <a:solidFill>
                  <a:srgbClr val="D2533C"/>
                </a:solidFill>
              </a:rPr>
              <a:t>decreased life expectancy </a:t>
            </a:r>
            <a:r>
              <a:rPr lang="en-US" sz="2400" dirty="0" smtClean="0"/>
              <a:t>(&lt;5 years)?</a:t>
            </a:r>
          </a:p>
          <a:p>
            <a:pPr lvl="1"/>
            <a:r>
              <a:rPr lang="en-US" sz="2400" dirty="0" smtClean="0">
                <a:solidFill>
                  <a:srgbClr val="D2533C"/>
                </a:solidFill>
              </a:rPr>
              <a:t>Established microvascular and macrovascular complications</a:t>
            </a:r>
            <a:r>
              <a:rPr lang="en-US" sz="2400" dirty="0" smtClean="0"/>
              <a:t>?</a:t>
            </a:r>
          </a:p>
        </p:txBody>
      </p:sp>
      <p:sp>
        <p:nvSpPr>
          <p:cNvPr id="3" name="TextBox 2"/>
          <p:cNvSpPr txBox="1"/>
          <p:nvPr/>
        </p:nvSpPr>
        <p:spPr>
          <a:xfrm>
            <a:off x="25169" y="6469224"/>
            <a:ext cx="8834231" cy="246221"/>
          </a:xfrm>
          <a:prstGeom prst="rect">
            <a:avLst/>
          </a:prstGeom>
          <a:noFill/>
        </p:spPr>
        <p:txBody>
          <a:bodyPr wrap="square" rtlCol="0">
            <a:spAutoFit/>
          </a:bodyPr>
          <a:lstStyle/>
          <a:p>
            <a:r>
              <a:rPr lang="en-US" sz="1000" dirty="0" err="1" smtClean="0"/>
              <a:t>Parkin</a:t>
            </a:r>
            <a:r>
              <a:rPr lang="en-US" sz="1000" dirty="0" smtClean="0"/>
              <a:t> CG, Brooks N. Is postprandial </a:t>
            </a:r>
            <a:r>
              <a:rPr lang="en-US" sz="1000" dirty="0" err="1" smtClean="0"/>
              <a:t>glycose</a:t>
            </a:r>
            <a:r>
              <a:rPr lang="en-US" sz="1000" dirty="0" smtClean="0"/>
              <a:t> control </a:t>
            </a:r>
            <a:r>
              <a:rPr lang="en-US" sz="1000" dirty="0" err="1" smtClean="0"/>
              <a:t>important?</a:t>
            </a:r>
            <a:r>
              <a:rPr lang="en-US" sz="1000" i="1" dirty="0" err="1" smtClean="0"/>
              <a:t>Clinical</a:t>
            </a:r>
            <a:r>
              <a:rPr lang="en-US" sz="1000" i="1" dirty="0" smtClean="0"/>
              <a:t> diabetes </a:t>
            </a:r>
            <a:r>
              <a:rPr lang="en-US" sz="1000" dirty="0" smtClean="0"/>
              <a:t>2002;20(2):71-76</a:t>
            </a:r>
            <a:endParaRPr lang="en-US" sz="1000" dirty="0"/>
          </a:p>
        </p:txBody>
      </p:sp>
    </p:spTree>
    <p:extLst>
      <p:ext uri="{BB962C8B-B14F-4D97-AF65-F5344CB8AC3E}">
        <p14:creationId xmlns:p14="http://schemas.microsoft.com/office/powerpoint/2010/main" val="37952499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Hyperglycemia Still Important!</a:t>
            </a:r>
            <a:endParaRPr lang="en-US" b="1" dirty="0"/>
          </a:p>
        </p:txBody>
      </p:sp>
      <p:sp>
        <p:nvSpPr>
          <p:cNvPr id="3" name="Content Placeholder 2"/>
          <p:cNvSpPr>
            <a:spLocks noGrp="1"/>
          </p:cNvSpPr>
          <p:nvPr>
            <p:ph idx="1"/>
          </p:nvPr>
        </p:nvSpPr>
        <p:spPr>
          <a:xfrm>
            <a:off x="457200" y="1600200"/>
            <a:ext cx="8229600" cy="4746090"/>
          </a:xfrm>
        </p:spPr>
        <p:txBody>
          <a:bodyPr>
            <a:normAutofit/>
          </a:bodyPr>
          <a:lstStyle/>
          <a:p>
            <a:pPr marL="0" indent="0">
              <a:buNone/>
            </a:pPr>
            <a:r>
              <a:rPr lang="en-US" dirty="0" smtClean="0"/>
              <a:t>Acute/Sub-acute complications associated with </a:t>
            </a:r>
            <a:r>
              <a:rPr lang="en-US" dirty="0" smtClean="0">
                <a:solidFill>
                  <a:schemeClr val="tx2"/>
                </a:solidFill>
              </a:rPr>
              <a:t>sustained hyperglycemia:</a:t>
            </a:r>
          </a:p>
          <a:p>
            <a:pPr marL="0" indent="0">
              <a:buNone/>
            </a:pPr>
            <a:endParaRPr lang="en-US" dirty="0" smtClean="0">
              <a:solidFill>
                <a:schemeClr val="tx2"/>
              </a:solidFill>
            </a:endParaRPr>
          </a:p>
          <a:p>
            <a:pPr lvl="1">
              <a:buFont typeface="Courier New"/>
              <a:buChar char="o"/>
            </a:pPr>
            <a:r>
              <a:rPr lang="en-US" dirty="0" smtClean="0">
                <a:solidFill>
                  <a:srgbClr val="D2533C"/>
                </a:solidFill>
              </a:rPr>
              <a:t>UTIs</a:t>
            </a:r>
          </a:p>
          <a:p>
            <a:pPr lvl="1">
              <a:buFont typeface="Courier New"/>
              <a:buChar char="o"/>
            </a:pPr>
            <a:r>
              <a:rPr lang="en-US" dirty="0" smtClean="0"/>
              <a:t>Infections</a:t>
            </a:r>
          </a:p>
          <a:p>
            <a:pPr lvl="1">
              <a:buFont typeface="Courier New"/>
              <a:buChar char="o"/>
            </a:pPr>
            <a:r>
              <a:rPr lang="en-US" dirty="0" smtClean="0"/>
              <a:t>Skin ulcers</a:t>
            </a:r>
          </a:p>
          <a:p>
            <a:pPr lvl="1">
              <a:buFont typeface="Courier New"/>
              <a:buChar char="o"/>
            </a:pPr>
            <a:r>
              <a:rPr lang="en-US" dirty="0" smtClean="0">
                <a:solidFill>
                  <a:schemeClr val="tx2"/>
                </a:solidFill>
              </a:rPr>
              <a:t>Impairs </a:t>
            </a:r>
            <a:r>
              <a:rPr lang="en-US" dirty="0">
                <a:solidFill>
                  <a:schemeClr val="tx2"/>
                </a:solidFill>
              </a:rPr>
              <a:t>cognitive </a:t>
            </a:r>
            <a:r>
              <a:rPr lang="en-US" dirty="0" smtClean="0">
                <a:solidFill>
                  <a:schemeClr val="tx2"/>
                </a:solidFill>
              </a:rPr>
              <a:t>function</a:t>
            </a:r>
            <a:endParaRPr lang="en-US" dirty="0">
              <a:solidFill>
                <a:schemeClr val="tx2"/>
              </a:solidFill>
            </a:endParaRPr>
          </a:p>
          <a:p>
            <a:pPr lvl="1">
              <a:buFont typeface="Courier New"/>
              <a:buChar char="o"/>
            </a:pPr>
            <a:r>
              <a:rPr lang="en-US" dirty="0">
                <a:solidFill>
                  <a:srgbClr val="D2533C"/>
                </a:solidFill>
              </a:rPr>
              <a:t>Weight </a:t>
            </a:r>
            <a:r>
              <a:rPr lang="en-US" dirty="0" smtClean="0">
                <a:solidFill>
                  <a:srgbClr val="D2533C"/>
                </a:solidFill>
              </a:rPr>
              <a:t>loss</a:t>
            </a:r>
            <a:endParaRPr lang="en-US" dirty="0">
              <a:solidFill>
                <a:srgbClr val="D2533C"/>
              </a:solidFill>
            </a:endParaRPr>
          </a:p>
          <a:p>
            <a:pPr lvl="1">
              <a:buFont typeface="Courier New"/>
              <a:buChar char="o"/>
            </a:pPr>
            <a:r>
              <a:rPr lang="en-US" dirty="0">
                <a:solidFill>
                  <a:srgbClr val="D2533C"/>
                </a:solidFill>
              </a:rPr>
              <a:t>Prevent wound healing</a:t>
            </a:r>
          </a:p>
          <a:p>
            <a:pPr lvl="1">
              <a:buFont typeface="Courier New"/>
              <a:buChar char="o"/>
            </a:pPr>
            <a:r>
              <a:rPr lang="en-US" dirty="0" smtClean="0">
                <a:solidFill>
                  <a:srgbClr val="D2533C"/>
                </a:solidFill>
              </a:rPr>
              <a:t>Polyuria/</a:t>
            </a:r>
            <a:r>
              <a:rPr lang="en-US" dirty="0" err="1" smtClean="0">
                <a:solidFill>
                  <a:srgbClr val="D2533C"/>
                </a:solidFill>
              </a:rPr>
              <a:t>Nocturia</a:t>
            </a:r>
            <a:endParaRPr lang="en-US" dirty="0" smtClean="0">
              <a:solidFill>
                <a:srgbClr val="D2533C"/>
              </a:solidFill>
            </a:endParaRPr>
          </a:p>
          <a:p>
            <a:pPr lvl="1">
              <a:buFont typeface="Courier New"/>
              <a:buChar char="o"/>
            </a:pPr>
            <a:r>
              <a:rPr lang="en-US" dirty="0" smtClean="0"/>
              <a:t>Dehydration</a:t>
            </a:r>
            <a:endParaRPr lang="en-US" dirty="0"/>
          </a:p>
          <a:p>
            <a:pPr lvl="1">
              <a:buFont typeface="Courier New"/>
              <a:buChar char="o"/>
            </a:pPr>
            <a:r>
              <a:rPr lang="en-US" dirty="0">
                <a:solidFill>
                  <a:srgbClr val="D2533C"/>
                </a:solidFill>
              </a:rPr>
              <a:t>Falls</a:t>
            </a:r>
            <a:r>
              <a:rPr lang="en-US" dirty="0"/>
              <a:t> </a:t>
            </a:r>
            <a:r>
              <a:rPr lang="en-US" dirty="0" smtClean="0"/>
              <a:t>(Indirect)</a:t>
            </a:r>
            <a:endParaRPr lang="en-US" dirty="0"/>
          </a:p>
        </p:txBody>
      </p:sp>
      <p:pic>
        <p:nvPicPr>
          <p:cNvPr id="4" name="Picture 3" descr="jailmedic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645" y="2413197"/>
            <a:ext cx="3330019" cy="3933093"/>
          </a:xfrm>
          <a:prstGeom prst="rect">
            <a:avLst/>
          </a:prstGeom>
        </p:spPr>
      </p:pic>
      <p:sp>
        <p:nvSpPr>
          <p:cNvPr id="5" name="TextBox 4"/>
          <p:cNvSpPr txBox="1"/>
          <p:nvPr/>
        </p:nvSpPr>
        <p:spPr>
          <a:xfrm>
            <a:off x="325258" y="6477000"/>
            <a:ext cx="8361542" cy="276999"/>
          </a:xfrm>
          <a:prstGeom prst="rect">
            <a:avLst/>
          </a:prstGeom>
          <a:noFill/>
        </p:spPr>
        <p:txBody>
          <a:bodyPr wrap="square" rtlCol="0">
            <a:spAutoFit/>
          </a:bodyPr>
          <a:lstStyle/>
          <a:p>
            <a:r>
              <a:rPr lang="en-US" sz="1200" dirty="0" smtClean="0"/>
              <a:t>Clement M, Leung F. Diabetes and the frail elderly in long term </a:t>
            </a:r>
            <a:r>
              <a:rPr lang="en-US" sz="1200" dirty="0" err="1" smtClean="0"/>
              <a:t>care.Can</a:t>
            </a:r>
            <a:r>
              <a:rPr lang="en-US" sz="1200" dirty="0" smtClean="0"/>
              <a:t> J Diabetes 2009.33(2):114-121</a:t>
            </a:r>
          </a:p>
        </p:txBody>
      </p:sp>
      <p:sp>
        <p:nvSpPr>
          <p:cNvPr id="8" name="Explosion 1 7"/>
          <p:cNvSpPr/>
          <p:nvPr/>
        </p:nvSpPr>
        <p:spPr>
          <a:xfrm>
            <a:off x="2645961" y="2046375"/>
            <a:ext cx="2857638" cy="1922886"/>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FF0000"/>
                </a:solidFill>
                <a:latin typeface="Wingdings"/>
                <a:ea typeface="Wingdings"/>
                <a:cs typeface="Wingdings"/>
                <a:sym typeface="Wingdings"/>
              </a:rPr>
              <a:t> </a:t>
            </a:r>
            <a:r>
              <a:rPr lang="en-US" sz="2400" b="1" dirty="0">
                <a:solidFill>
                  <a:srgbClr val="FF0000"/>
                </a:solidFill>
                <a:ea typeface="Wingdings"/>
                <a:cs typeface="Wingdings"/>
                <a:sym typeface="Wingdings"/>
              </a:rPr>
              <a:t>QOL</a:t>
            </a:r>
            <a:r>
              <a:rPr lang="en-US" sz="2400" b="1" dirty="0">
                <a:solidFill>
                  <a:srgbClr val="FF0000"/>
                </a:solidFill>
                <a:latin typeface="Wingdings"/>
                <a:ea typeface="Wingdings"/>
                <a:cs typeface="Wingdings"/>
                <a:sym typeface="Wingdings"/>
              </a:rPr>
              <a:t> </a:t>
            </a:r>
            <a:endParaRPr lang="en-US" sz="2400" b="1" dirty="0">
              <a:solidFill>
                <a:srgbClr val="FF0000"/>
              </a:solidFill>
            </a:endParaRPr>
          </a:p>
        </p:txBody>
      </p:sp>
    </p:spTree>
    <p:extLst>
      <p:ext uri="{BB962C8B-B14F-4D97-AF65-F5344CB8AC3E}">
        <p14:creationId xmlns:p14="http://schemas.microsoft.com/office/powerpoint/2010/main" val="3991290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Glycemic </a:t>
            </a:r>
            <a:r>
              <a:rPr lang="en-US" b="1" dirty="0" smtClean="0"/>
              <a:t>Control </a:t>
            </a:r>
            <a:r>
              <a:rPr lang="en-US" b="1" dirty="0"/>
              <a:t>in Elderly</a:t>
            </a:r>
          </a:p>
        </p:txBody>
      </p:sp>
      <p:sp>
        <p:nvSpPr>
          <p:cNvPr id="5" name="TextBox 4"/>
          <p:cNvSpPr txBox="1"/>
          <p:nvPr/>
        </p:nvSpPr>
        <p:spPr>
          <a:xfrm>
            <a:off x="457200" y="1482757"/>
            <a:ext cx="8137937" cy="461665"/>
          </a:xfrm>
          <a:prstGeom prst="rect">
            <a:avLst/>
          </a:prstGeom>
          <a:noFill/>
        </p:spPr>
        <p:txBody>
          <a:bodyPr wrap="square" rtlCol="0">
            <a:spAutoFit/>
          </a:bodyPr>
          <a:lstStyle/>
          <a:p>
            <a:pPr marL="342900" indent="-342900">
              <a:buFont typeface="Arial"/>
              <a:buChar char="•"/>
            </a:pPr>
            <a:r>
              <a:rPr lang="en-US" sz="2400" dirty="0" smtClean="0"/>
              <a:t>Glycemic Targets for the elderly</a:t>
            </a:r>
            <a:endParaRPr lang="en-US" sz="2400" dirty="0"/>
          </a:p>
        </p:txBody>
      </p:sp>
      <p:sp>
        <p:nvSpPr>
          <p:cNvPr id="7" name="TextBox 6"/>
          <p:cNvSpPr txBox="1"/>
          <p:nvPr/>
        </p:nvSpPr>
        <p:spPr>
          <a:xfrm>
            <a:off x="289705" y="6523774"/>
            <a:ext cx="8545768" cy="276999"/>
          </a:xfrm>
          <a:prstGeom prst="rect">
            <a:avLst/>
          </a:prstGeom>
          <a:noFill/>
        </p:spPr>
        <p:txBody>
          <a:bodyPr wrap="square" rtlCol="0">
            <a:spAutoFit/>
          </a:bodyPr>
          <a:lstStyle/>
          <a:p>
            <a:r>
              <a:rPr lang="en-US" sz="1200" dirty="0" err="1"/>
              <a:t>Regier</a:t>
            </a:r>
            <a:r>
              <a:rPr lang="en-US" sz="1200" dirty="0"/>
              <a:t> L, </a:t>
            </a:r>
            <a:r>
              <a:rPr lang="en-US" sz="1200" dirty="0" err="1"/>
              <a:t>Bareham</a:t>
            </a:r>
            <a:r>
              <a:rPr lang="en-US" sz="1200" dirty="0"/>
              <a:t> J, Jensen B. </a:t>
            </a:r>
            <a:r>
              <a:rPr lang="en-US" sz="1200" dirty="0" err="1"/>
              <a:t>RxFiles</a:t>
            </a:r>
            <a:r>
              <a:rPr lang="en-US" sz="1200" dirty="0"/>
              <a:t> Q&amp;A: glycemic targets in the frail elderly. Saskatoon, SK: </a:t>
            </a:r>
            <a:r>
              <a:rPr lang="en-US" sz="1200" dirty="0" err="1"/>
              <a:t>RxFiles</a:t>
            </a:r>
            <a:r>
              <a:rPr lang="en-US" sz="1200" dirty="0"/>
              <a:t>; 2011</a:t>
            </a:r>
          </a:p>
        </p:txBody>
      </p:sp>
      <p:graphicFrame>
        <p:nvGraphicFramePr>
          <p:cNvPr id="9" name="Content Placeholder 3"/>
          <p:cNvGraphicFramePr>
            <a:graphicFrameLocks/>
          </p:cNvGraphicFramePr>
          <p:nvPr>
            <p:extLst>
              <p:ext uri="{D42A27DB-BD31-4B8C-83A1-F6EECF244321}">
                <p14:modId xmlns:p14="http://schemas.microsoft.com/office/powerpoint/2010/main" val="3943940935"/>
              </p:ext>
            </p:extLst>
          </p:nvPr>
        </p:nvGraphicFramePr>
        <p:xfrm>
          <a:off x="365537" y="2176765"/>
          <a:ext cx="8229600" cy="2309660"/>
        </p:xfrm>
        <a:graphic>
          <a:graphicData uri="http://schemas.openxmlformats.org/drawingml/2006/table">
            <a:tbl>
              <a:tblPr firstRow="1" bandRow="1">
                <a:tableStyleId>{5C22544A-7EE6-4342-B048-85BDC9FD1C3A}</a:tableStyleId>
              </a:tblPr>
              <a:tblGrid>
                <a:gridCol w="1043913"/>
                <a:gridCol w="1533358"/>
                <a:gridCol w="3515880"/>
                <a:gridCol w="2136449"/>
              </a:tblGrid>
              <a:tr h="907580">
                <a:tc>
                  <a:txBody>
                    <a:bodyPr/>
                    <a:lstStyle/>
                    <a:p>
                      <a:endParaRPr lang="en-US" dirty="0"/>
                    </a:p>
                  </a:txBody>
                  <a:tcPr/>
                </a:tc>
                <a:tc>
                  <a:txBody>
                    <a:bodyPr/>
                    <a:lstStyle/>
                    <a:p>
                      <a:pPr algn="ctr"/>
                      <a:r>
                        <a:rPr lang="en-US" dirty="0" smtClean="0">
                          <a:solidFill>
                            <a:schemeClr val="tx1"/>
                          </a:solidFill>
                        </a:rPr>
                        <a:t>Hemoglobin A1C (%)</a:t>
                      </a:r>
                      <a:endParaRPr lang="en-US" dirty="0">
                        <a:solidFill>
                          <a:schemeClr val="tx1"/>
                        </a:solidFill>
                      </a:endParaRPr>
                    </a:p>
                  </a:txBody>
                  <a:tcPr/>
                </a:tc>
                <a:tc>
                  <a:txBody>
                    <a:bodyPr/>
                    <a:lstStyle/>
                    <a:p>
                      <a:pPr algn="ctr"/>
                      <a:r>
                        <a:rPr lang="en-US" dirty="0" smtClean="0">
                          <a:solidFill>
                            <a:schemeClr val="tx1"/>
                          </a:solidFill>
                        </a:rPr>
                        <a:t>Fasting</a:t>
                      </a:r>
                      <a:r>
                        <a:rPr lang="en-US" baseline="0" dirty="0" smtClean="0">
                          <a:solidFill>
                            <a:schemeClr val="tx1"/>
                          </a:solidFill>
                        </a:rPr>
                        <a:t> blood glucose or pre-prandial glucose (</a:t>
                      </a:r>
                      <a:r>
                        <a:rPr lang="en-US" baseline="0" dirty="0" err="1" smtClean="0">
                          <a:solidFill>
                            <a:schemeClr val="tx1"/>
                          </a:solidFill>
                        </a:rPr>
                        <a:t>mmol</a:t>
                      </a:r>
                      <a:r>
                        <a:rPr lang="en-US" baseline="0" dirty="0" smtClean="0">
                          <a:solidFill>
                            <a:schemeClr val="tx1"/>
                          </a:solidFill>
                        </a:rPr>
                        <a:t>/L)</a:t>
                      </a:r>
                      <a:endParaRPr lang="en-US" dirty="0">
                        <a:solidFill>
                          <a:schemeClr val="tx1"/>
                        </a:solidFill>
                      </a:endParaRPr>
                    </a:p>
                  </a:txBody>
                  <a:tcPr/>
                </a:tc>
                <a:tc>
                  <a:txBody>
                    <a:bodyPr/>
                    <a:lstStyle/>
                    <a:p>
                      <a:pPr algn="ctr"/>
                      <a:r>
                        <a:rPr lang="en-US" dirty="0" smtClean="0">
                          <a:solidFill>
                            <a:schemeClr val="tx1"/>
                          </a:solidFill>
                        </a:rPr>
                        <a:t>2-h</a:t>
                      </a:r>
                      <a:r>
                        <a:rPr lang="en-US" baseline="0" dirty="0" smtClean="0">
                          <a:solidFill>
                            <a:schemeClr val="tx1"/>
                          </a:solidFill>
                        </a:rPr>
                        <a:t> post-prandial glucose (</a:t>
                      </a:r>
                      <a:r>
                        <a:rPr lang="en-US" baseline="0" dirty="0" err="1" smtClean="0">
                          <a:solidFill>
                            <a:schemeClr val="tx1"/>
                          </a:solidFill>
                        </a:rPr>
                        <a:t>mmol</a:t>
                      </a:r>
                      <a:r>
                        <a:rPr lang="en-US" baseline="0" dirty="0" smtClean="0">
                          <a:solidFill>
                            <a:schemeClr val="tx1"/>
                          </a:solidFill>
                        </a:rPr>
                        <a:t>/L)</a:t>
                      </a:r>
                      <a:endParaRPr lang="en-US" dirty="0">
                        <a:solidFill>
                          <a:schemeClr val="tx1"/>
                        </a:solidFill>
                      </a:endParaRPr>
                    </a:p>
                  </a:txBody>
                  <a:tcPr/>
                </a:tc>
              </a:tr>
              <a:tr h="370840">
                <a:tc>
                  <a:txBody>
                    <a:bodyPr/>
                    <a:lstStyle/>
                    <a:p>
                      <a:r>
                        <a:rPr lang="en-US" sz="2000" dirty="0" smtClean="0"/>
                        <a:t>Healthy</a:t>
                      </a:r>
                      <a:r>
                        <a:rPr lang="en-US" sz="2000" baseline="0" dirty="0" smtClean="0"/>
                        <a:t> elderly</a:t>
                      </a:r>
                      <a:endParaRPr lang="en-US" sz="2000" dirty="0"/>
                    </a:p>
                  </a:txBody>
                  <a:tcPr/>
                </a:tc>
                <a:tc>
                  <a:txBody>
                    <a:bodyPr/>
                    <a:lstStyle/>
                    <a:p>
                      <a:pPr algn="ctr"/>
                      <a:r>
                        <a:rPr lang="en-US" sz="2000" baseline="0" dirty="0" smtClean="0">
                          <a:solidFill>
                            <a:schemeClr val="tx1"/>
                          </a:solidFill>
                        </a:rPr>
                        <a:t>&lt;7 </a:t>
                      </a:r>
                      <a:endParaRPr lang="en-US" sz="2000" dirty="0">
                        <a:solidFill>
                          <a:srgbClr val="FF0000"/>
                        </a:solidFill>
                      </a:endParaRPr>
                    </a:p>
                  </a:txBody>
                  <a:tcPr/>
                </a:tc>
                <a:tc>
                  <a:txBody>
                    <a:bodyPr/>
                    <a:lstStyle/>
                    <a:p>
                      <a:pPr algn="ctr"/>
                      <a:r>
                        <a:rPr lang="en-US" sz="2000" dirty="0" smtClean="0"/>
                        <a:t>4-7</a:t>
                      </a:r>
                      <a:endParaRPr lang="en-US" sz="2000" dirty="0"/>
                    </a:p>
                  </a:txBody>
                  <a:tcPr/>
                </a:tc>
                <a:tc>
                  <a:txBody>
                    <a:bodyPr/>
                    <a:lstStyle/>
                    <a:p>
                      <a:pPr algn="ctr"/>
                      <a:r>
                        <a:rPr lang="en-US" sz="2000" dirty="0" smtClean="0"/>
                        <a:t>5-10</a:t>
                      </a:r>
                      <a:endParaRPr lang="en-US" sz="2000" dirty="0"/>
                    </a:p>
                  </a:txBody>
                  <a:tcPr/>
                </a:tc>
              </a:tr>
              <a:tr h="370840">
                <a:tc>
                  <a:txBody>
                    <a:bodyPr/>
                    <a:lstStyle/>
                    <a:p>
                      <a:r>
                        <a:rPr lang="en-US" sz="2000" dirty="0" smtClean="0"/>
                        <a:t>Frail</a:t>
                      </a:r>
                      <a:r>
                        <a:rPr lang="en-US" sz="2000" baseline="0" dirty="0" smtClean="0"/>
                        <a:t> elderly</a:t>
                      </a:r>
                      <a:endParaRPr lang="en-US" sz="2000" dirty="0"/>
                    </a:p>
                  </a:txBody>
                  <a:tcPr/>
                </a:tc>
                <a:tc>
                  <a:txBody>
                    <a:bodyPr/>
                    <a:lstStyle/>
                    <a:p>
                      <a:pPr algn="ctr"/>
                      <a:r>
                        <a:rPr lang="en-US" sz="2000" dirty="0" smtClean="0">
                          <a:solidFill>
                            <a:srgbClr val="FF0000"/>
                          </a:solidFill>
                        </a:rPr>
                        <a:t>&lt;8</a:t>
                      </a:r>
                      <a:endParaRPr lang="en-US" sz="2000" dirty="0">
                        <a:solidFill>
                          <a:srgbClr val="FF0000"/>
                        </a:solidFill>
                      </a:endParaRPr>
                    </a:p>
                  </a:txBody>
                  <a:tcPr/>
                </a:tc>
                <a:tc>
                  <a:txBody>
                    <a:bodyPr/>
                    <a:lstStyle/>
                    <a:p>
                      <a:pPr algn="ctr"/>
                      <a:r>
                        <a:rPr lang="en-US" sz="2000" dirty="0" smtClean="0"/>
                        <a:t>&lt;10</a:t>
                      </a:r>
                      <a:endParaRPr lang="en-US" sz="2000" dirty="0"/>
                    </a:p>
                  </a:txBody>
                  <a:tcPr/>
                </a:tc>
                <a:tc>
                  <a:txBody>
                    <a:bodyPr/>
                    <a:lstStyle/>
                    <a:p>
                      <a:pPr algn="ctr"/>
                      <a:r>
                        <a:rPr lang="en-US" sz="2000" dirty="0" smtClean="0"/>
                        <a:t>&lt;14</a:t>
                      </a:r>
                      <a:endParaRPr lang="en-US" sz="2000" dirty="0"/>
                    </a:p>
                  </a:txBody>
                  <a:tcPr/>
                </a:tc>
              </a:tr>
            </a:tbl>
          </a:graphicData>
        </a:graphic>
      </p:graphicFrame>
      <p:sp>
        <p:nvSpPr>
          <p:cNvPr id="11" name="TextBox 10"/>
          <p:cNvSpPr txBox="1"/>
          <p:nvPr/>
        </p:nvSpPr>
        <p:spPr>
          <a:xfrm>
            <a:off x="548863" y="4919663"/>
            <a:ext cx="8137937" cy="830997"/>
          </a:xfrm>
          <a:prstGeom prst="rect">
            <a:avLst/>
          </a:prstGeom>
          <a:noFill/>
        </p:spPr>
        <p:txBody>
          <a:bodyPr wrap="square" rtlCol="0">
            <a:spAutoFit/>
          </a:bodyPr>
          <a:lstStyle/>
          <a:p>
            <a:pPr marL="342900" indent="-342900">
              <a:buFont typeface="Arial"/>
              <a:buChar char="•"/>
            </a:pPr>
            <a:r>
              <a:rPr lang="en-US" sz="2400" dirty="0" smtClean="0"/>
              <a:t>VADT, ADVANCE, ACCORD studies demonstrated that tight glycemic control </a:t>
            </a:r>
            <a:r>
              <a:rPr lang="en-US" sz="2400" dirty="0" smtClean="0">
                <a:solidFill>
                  <a:schemeClr val="tx2"/>
                </a:solidFill>
              </a:rPr>
              <a:t>increased the risk of hypoglycemia </a:t>
            </a:r>
          </a:p>
        </p:txBody>
      </p:sp>
    </p:spTree>
    <p:extLst>
      <p:ext uri="{BB962C8B-B14F-4D97-AF65-F5344CB8AC3E}">
        <p14:creationId xmlns:p14="http://schemas.microsoft.com/office/powerpoint/2010/main" val="769538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Managing Diabetes in LTC: TIPS</a:t>
            </a:r>
          </a:p>
        </p:txBody>
      </p:sp>
      <p:sp>
        <p:nvSpPr>
          <p:cNvPr id="3" name="Content Placeholder 2"/>
          <p:cNvSpPr>
            <a:spLocks noGrp="1"/>
          </p:cNvSpPr>
          <p:nvPr>
            <p:ph idx="1"/>
          </p:nvPr>
        </p:nvSpPr>
        <p:spPr>
          <a:xfrm>
            <a:off x="457200" y="1658270"/>
            <a:ext cx="8229600" cy="4574500"/>
          </a:xfrm>
        </p:spPr>
        <p:txBody>
          <a:bodyPr>
            <a:normAutofit fontScale="70000" lnSpcReduction="20000"/>
          </a:bodyPr>
          <a:lstStyle/>
          <a:p>
            <a:r>
              <a:rPr lang="en-US" sz="3100" dirty="0"/>
              <a:t>Diabetes care must be </a:t>
            </a:r>
            <a:r>
              <a:rPr lang="en-US" sz="3100" dirty="0">
                <a:solidFill>
                  <a:srgbClr val="FF0000"/>
                </a:solidFill>
              </a:rPr>
              <a:t>individualized</a:t>
            </a:r>
            <a:r>
              <a:rPr lang="en-US" sz="3100" dirty="0"/>
              <a:t>, </a:t>
            </a:r>
            <a:r>
              <a:rPr lang="en-US" sz="3100" dirty="0">
                <a:solidFill>
                  <a:srgbClr val="FF0000"/>
                </a:solidFill>
              </a:rPr>
              <a:t>flexible</a:t>
            </a:r>
            <a:r>
              <a:rPr lang="en-US" sz="3100" dirty="0"/>
              <a:t>,  and consider </a:t>
            </a:r>
            <a:r>
              <a:rPr lang="en-US" sz="3100" dirty="0">
                <a:solidFill>
                  <a:srgbClr val="FF0000"/>
                </a:solidFill>
              </a:rPr>
              <a:t>quality of </a:t>
            </a:r>
            <a:r>
              <a:rPr lang="en-US" sz="3100" dirty="0" smtClean="0">
                <a:solidFill>
                  <a:srgbClr val="FF0000"/>
                </a:solidFill>
              </a:rPr>
              <a:t>life</a:t>
            </a:r>
          </a:p>
          <a:p>
            <a:endParaRPr lang="en-US" sz="3100" dirty="0">
              <a:solidFill>
                <a:srgbClr val="FF0000"/>
              </a:solidFill>
            </a:endParaRPr>
          </a:p>
          <a:p>
            <a:r>
              <a:rPr lang="en-US" sz="3100" dirty="0" smtClean="0">
                <a:solidFill>
                  <a:srgbClr val="FF0000"/>
                </a:solidFill>
              </a:rPr>
              <a:t>Individualize </a:t>
            </a:r>
            <a:r>
              <a:rPr lang="en-US" sz="3100" dirty="0">
                <a:solidFill>
                  <a:srgbClr val="FF0000"/>
                </a:solidFill>
              </a:rPr>
              <a:t>glycemic targets </a:t>
            </a:r>
            <a:r>
              <a:rPr lang="en-US" sz="3100" dirty="0"/>
              <a:t>based on:</a:t>
            </a:r>
          </a:p>
          <a:p>
            <a:pPr lvl="2"/>
            <a:r>
              <a:rPr lang="en-US" sz="2600" dirty="0"/>
              <a:t>Life expectancy</a:t>
            </a:r>
          </a:p>
          <a:p>
            <a:pPr lvl="2"/>
            <a:r>
              <a:rPr lang="en-US" sz="2600" dirty="0" smtClean="0"/>
              <a:t>Functionality</a:t>
            </a:r>
          </a:p>
          <a:p>
            <a:pPr lvl="2"/>
            <a:endParaRPr lang="en-US" sz="3100" dirty="0"/>
          </a:p>
          <a:p>
            <a:r>
              <a:rPr lang="en-US" sz="3100" dirty="0"/>
              <a:t>Address </a:t>
            </a:r>
            <a:r>
              <a:rPr lang="en-US" sz="3100" dirty="0">
                <a:solidFill>
                  <a:srgbClr val="FF0000"/>
                </a:solidFill>
              </a:rPr>
              <a:t>hypoglycemia first </a:t>
            </a:r>
            <a:r>
              <a:rPr lang="en-US" sz="3100" dirty="0"/>
              <a:t>then hyperglycemia </a:t>
            </a:r>
          </a:p>
          <a:p>
            <a:endParaRPr lang="en-US" sz="3100" dirty="0" smtClean="0"/>
          </a:p>
          <a:p>
            <a:r>
              <a:rPr lang="en-US" sz="3100" dirty="0" smtClean="0"/>
              <a:t>Change </a:t>
            </a:r>
            <a:r>
              <a:rPr lang="en-US" sz="3100" dirty="0"/>
              <a:t>insulin therapy based on </a:t>
            </a:r>
            <a:r>
              <a:rPr lang="en-US" sz="3100" dirty="0">
                <a:solidFill>
                  <a:srgbClr val="FF0000"/>
                </a:solidFill>
              </a:rPr>
              <a:t>blood glucose pattern</a:t>
            </a:r>
          </a:p>
          <a:p>
            <a:pPr lvl="1">
              <a:buFont typeface="Arial"/>
              <a:buChar char="•"/>
            </a:pPr>
            <a:r>
              <a:rPr lang="en-US" sz="3100" dirty="0"/>
              <a:t>Do not change based on </a:t>
            </a:r>
            <a:r>
              <a:rPr lang="en-US" sz="3100" dirty="0" smtClean="0"/>
              <a:t>single </a:t>
            </a:r>
            <a:r>
              <a:rPr lang="en-US" sz="3100" dirty="0"/>
              <a:t>BG reading</a:t>
            </a:r>
          </a:p>
          <a:p>
            <a:pPr lvl="1">
              <a:buFont typeface="Arial"/>
              <a:buChar char="•"/>
            </a:pPr>
            <a:r>
              <a:rPr lang="en-US" sz="3100" dirty="0"/>
              <a:t>Adjust </a:t>
            </a:r>
            <a:r>
              <a:rPr lang="en-US" sz="3100" dirty="0">
                <a:solidFill>
                  <a:srgbClr val="FF0000"/>
                </a:solidFill>
              </a:rPr>
              <a:t>one insulin at a </a:t>
            </a:r>
            <a:r>
              <a:rPr lang="en-US" sz="3100" dirty="0" smtClean="0">
                <a:solidFill>
                  <a:srgbClr val="FF0000"/>
                </a:solidFill>
              </a:rPr>
              <a:t>time</a:t>
            </a:r>
          </a:p>
          <a:p>
            <a:pPr lvl="1">
              <a:buFont typeface="Arial"/>
              <a:buChar char="•"/>
            </a:pPr>
            <a:endParaRPr lang="en-US" sz="3100" dirty="0">
              <a:solidFill>
                <a:srgbClr val="FF0000"/>
              </a:solidFill>
            </a:endParaRPr>
          </a:p>
          <a:p>
            <a:r>
              <a:rPr lang="en-US" sz="3100" dirty="0">
                <a:solidFill>
                  <a:srgbClr val="FF0000"/>
                </a:solidFill>
              </a:rPr>
              <a:t>Treat the patient </a:t>
            </a:r>
            <a:r>
              <a:rPr lang="en-US" sz="3100" u="sng" dirty="0"/>
              <a:t>not</a:t>
            </a:r>
            <a:r>
              <a:rPr lang="en-US" sz="3100" dirty="0"/>
              <a:t> the number</a:t>
            </a:r>
          </a:p>
          <a:p>
            <a:endParaRPr lang="en-US" dirty="0"/>
          </a:p>
        </p:txBody>
      </p:sp>
      <p:sp>
        <p:nvSpPr>
          <p:cNvPr id="4" name="TextBox 3"/>
          <p:cNvSpPr txBox="1"/>
          <p:nvPr/>
        </p:nvSpPr>
        <p:spPr>
          <a:xfrm>
            <a:off x="325258" y="6477000"/>
            <a:ext cx="8361542" cy="276999"/>
          </a:xfrm>
          <a:prstGeom prst="rect">
            <a:avLst/>
          </a:prstGeom>
          <a:noFill/>
        </p:spPr>
        <p:txBody>
          <a:bodyPr wrap="square" rtlCol="0">
            <a:spAutoFit/>
          </a:bodyPr>
          <a:lstStyle/>
          <a:p>
            <a:r>
              <a:rPr lang="en-US" sz="1200" dirty="0" smtClean="0"/>
              <a:t>Clement M, Leung F. Diabetes and the frail elderly in long term </a:t>
            </a:r>
            <a:r>
              <a:rPr lang="en-US" sz="1200" dirty="0" err="1" smtClean="0"/>
              <a:t>care.Can</a:t>
            </a:r>
            <a:r>
              <a:rPr lang="en-US" sz="1200" dirty="0" smtClean="0"/>
              <a:t> J Diabetes 2009.33(2):114-121</a:t>
            </a:r>
          </a:p>
        </p:txBody>
      </p:sp>
    </p:spTree>
    <p:extLst>
      <p:ext uri="{BB962C8B-B14F-4D97-AF65-F5344CB8AC3E}">
        <p14:creationId xmlns:p14="http://schemas.microsoft.com/office/powerpoint/2010/main" val="29763913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Limitations of A1C</a:t>
            </a:r>
          </a:p>
        </p:txBody>
      </p:sp>
      <p:pic>
        <p:nvPicPr>
          <p:cNvPr id="4" name="Content Placeholder 3" descr="A1C.png"/>
          <p:cNvPicPr>
            <a:picLocks noGrp="1" noChangeAspect="1"/>
          </p:cNvPicPr>
          <p:nvPr>
            <p:ph idx="1"/>
          </p:nvPr>
        </p:nvPicPr>
        <p:blipFill>
          <a:blip r:embed="rId2">
            <a:extLst>
              <a:ext uri="{28A0092B-C50C-407E-A947-70E740481C1C}">
                <a14:useLocalDpi xmlns:a14="http://schemas.microsoft.com/office/drawing/2010/main" val="0"/>
              </a:ext>
            </a:extLst>
          </a:blip>
          <a:srcRect t="-7127" b="-7127"/>
          <a:stretch>
            <a:fillRect/>
          </a:stretch>
        </p:blipFill>
        <p:spPr>
          <a:xfrm>
            <a:off x="457200" y="1370867"/>
            <a:ext cx="8229600" cy="4876800"/>
          </a:xfrm>
        </p:spPr>
      </p:pic>
      <p:sp>
        <p:nvSpPr>
          <p:cNvPr id="5" name="TextBox 4"/>
          <p:cNvSpPr txBox="1"/>
          <p:nvPr/>
        </p:nvSpPr>
        <p:spPr>
          <a:xfrm>
            <a:off x="607452" y="6021339"/>
            <a:ext cx="8007328" cy="523220"/>
          </a:xfrm>
          <a:prstGeom prst="rect">
            <a:avLst/>
          </a:prstGeom>
          <a:noFill/>
        </p:spPr>
        <p:txBody>
          <a:bodyPr wrap="square" rtlCol="0">
            <a:spAutoFit/>
          </a:bodyPr>
          <a:lstStyle/>
          <a:p>
            <a:pPr algn="ctr"/>
            <a:r>
              <a:rPr lang="en-US" sz="2800" b="1" dirty="0" smtClean="0">
                <a:solidFill>
                  <a:srgbClr val="FF0000"/>
                </a:solidFill>
              </a:rPr>
              <a:t>Treat the PATIENT and </a:t>
            </a:r>
            <a:r>
              <a:rPr lang="en-US" sz="2800" b="1" u="sng" dirty="0" smtClean="0">
                <a:solidFill>
                  <a:srgbClr val="FF0000"/>
                </a:solidFill>
              </a:rPr>
              <a:t>not</a:t>
            </a:r>
            <a:r>
              <a:rPr lang="en-US" sz="2800" b="1" dirty="0" smtClean="0">
                <a:solidFill>
                  <a:srgbClr val="FF0000"/>
                </a:solidFill>
              </a:rPr>
              <a:t> the NUMBERS</a:t>
            </a:r>
            <a:endParaRPr lang="en-US" sz="2800" b="1" dirty="0">
              <a:solidFill>
                <a:srgbClr val="FF0000"/>
              </a:solidFill>
            </a:endParaRPr>
          </a:p>
        </p:txBody>
      </p:sp>
      <p:sp>
        <p:nvSpPr>
          <p:cNvPr id="3" name="TextBox 2"/>
          <p:cNvSpPr txBox="1"/>
          <p:nvPr/>
        </p:nvSpPr>
        <p:spPr>
          <a:xfrm>
            <a:off x="457200" y="6567904"/>
            <a:ext cx="7321925" cy="246221"/>
          </a:xfrm>
          <a:prstGeom prst="rect">
            <a:avLst/>
          </a:prstGeom>
          <a:noFill/>
        </p:spPr>
        <p:txBody>
          <a:bodyPr wrap="square" rtlCol="0">
            <a:spAutoFit/>
          </a:bodyPr>
          <a:lstStyle/>
          <a:p>
            <a:r>
              <a:rPr lang="en-US" sz="1000" dirty="0" smtClean="0"/>
              <a:t>Image </a:t>
            </a:r>
            <a:r>
              <a:rPr lang="en-US" sz="1000" dirty="0" err="1" smtClean="0"/>
              <a:t>from:http</a:t>
            </a:r>
            <a:r>
              <a:rPr lang="en-US" sz="1000" dirty="0" smtClean="0"/>
              <a:t>://</a:t>
            </a:r>
            <a:r>
              <a:rPr lang="en-US" sz="1000" dirty="0" err="1" smtClean="0"/>
              <a:t>healthesolutions.com</a:t>
            </a:r>
            <a:r>
              <a:rPr lang="en-US" sz="1000" dirty="0" smtClean="0"/>
              <a:t>/why-equal-a1c-results-can-be-very-different/</a:t>
            </a:r>
            <a:endParaRPr lang="en-US" sz="1000" dirty="0"/>
          </a:p>
        </p:txBody>
      </p:sp>
    </p:spTree>
    <p:extLst>
      <p:ext uri="{BB962C8B-B14F-4D97-AF65-F5344CB8AC3E}">
        <p14:creationId xmlns:p14="http://schemas.microsoft.com/office/powerpoint/2010/main" val="2468846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General Goals </a:t>
            </a:r>
            <a:r>
              <a:rPr lang="en-US" b="1" dirty="0"/>
              <a:t>of Therapy for LTC Residents</a:t>
            </a:r>
          </a:p>
        </p:txBody>
      </p:sp>
      <p:sp>
        <p:nvSpPr>
          <p:cNvPr id="3" name="Content Placeholder 2"/>
          <p:cNvSpPr>
            <a:spLocks noGrp="1"/>
          </p:cNvSpPr>
          <p:nvPr>
            <p:ph idx="1"/>
          </p:nvPr>
        </p:nvSpPr>
        <p:spPr>
          <a:xfrm>
            <a:off x="457200" y="2051538"/>
            <a:ext cx="8229600" cy="4425462"/>
          </a:xfrm>
        </p:spPr>
        <p:txBody>
          <a:bodyPr>
            <a:normAutofit/>
          </a:bodyPr>
          <a:lstStyle/>
          <a:p>
            <a:pPr marL="457200" indent="-457200">
              <a:buAutoNum type="arabicParenBoth"/>
            </a:pPr>
            <a:r>
              <a:rPr lang="en-US" dirty="0" smtClean="0">
                <a:solidFill>
                  <a:srgbClr val="D2533C"/>
                </a:solidFill>
              </a:rPr>
              <a:t>Prevent onset of acute complications</a:t>
            </a:r>
          </a:p>
          <a:p>
            <a:pPr marL="793750" lvl="1" indent="-342900">
              <a:buFont typeface="Arial"/>
              <a:buChar char="•"/>
            </a:pPr>
            <a:r>
              <a:rPr lang="en-US" sz="2400" dirty="0"/>
              <a:t>Prevent hypoglycemia</a:t>
            </a:r>
          </a:p>
          <a:p>
            <a:pPr marL="793750" lvl="1" indent="-342900">
              <a:buFont typeface="Arial"/>
              <a:buChar char="•"/>
            </a:pPr>
            <a:r>
              <a:rPr lang="en-US" sz="2400" dirty="0"/>
              <a:t>Avoid symptoms of hyperglycemia</a:t>
            </a:r>
          </a:p>
          <a:p>
            <a:pPr marL="793750" lvl="1" indent="-342900">
              <a:buFont typeface="Arial"/>
              <a:buChar char="•"/>
            </a:pPr>
            <a:r>
              <a:rPr lang="en-US" sz="2400" dirty="0" smtClean="0"/>
              <a:t>Limit </a:t>
            </a:r>
            <a:r>
              <a:rPr lang="en-US" sz="2400" dirty="0"/>
              <a:t>acute side-effects of </a:t>
            </a:r>
            <a:r>
              <a:rPr lang="en-US" sz="2400" dirty="0" smtClean="0"/>
              <a:t>insulin </a:t>
            </a:r>
          </a:p>
          <a:p>
            <a:pPr marL="725170" lvl="2" indent="0">
              <a:buNone/>
            </a:pPr>
            <a:r>
              <a:rPr lang="en-US" sz="2200" dirty="0" smtClean="0"/>
              <a:t>(</a:t>
            </a:r>
            <a:r>
              <a:rPr lang="en-US" sz="2200" dirty="0"/>
              <a:t>i.e. weight </a:t>
            </a:r>
            <a:r>
              <a:rPr lang="en-US" sz="2200" dirty="0" smtClean="0"/>
              <a:t>gain)</a:t>
            </a:r>
          </a:p>
          <a:p>
            <a:pPr marL="793750" lvl="1" indent="-342900">
              <a:buFont typeface="Arial"/>
              <a:buChar char="•"/>
            </a:pPr>
            <a:endParaRPr lang="en-US" sz="2400" dirty="0" smtClean="0"/>
          </a:p>
          <a:p>
            <a:pPr marL="457200" indent="-457200">
              <a:buFont typeface="Arial" pitchFamily="34" charset="0"/>
              <a:buAutoNum type="arabicParenBoth"/>
            </a:pPr>
            <a:r>
              <a:rPr lang="en-US" dirty="0" smtClean="0">
                <a:solidFill>
                  <a:srgbClr val="D2533C"/>
                </a:solidFill>
              </a:rPr>
              <a:t>Maintain Quality of Life and maximize daily functions</a:t>
            </a:r>
            <a:endParaRPr lang="en-US" sz="3200" dirty="0"/>
          </a:p>
          <a:p>
            <a:pPr marL="450850" lvl="1" indent="0">
              <a:buNone/>
            </a:pPr>
            <a:endParaRPr lang="en-US" sz="2800" dirty="0" smtClean="0"/>
          </a:p>
          <a:p>
            <a:pPr marL="457200" indent="-457200">
              <a:buAutoNum type="arabicParenBoth"/>
            </a:pPr>
            <a:endParaRPr lang="en-US" sz="3200" dirty="0"/>
          </a:p>
          <a:p>
            <a:endParaRPr lang="en-US" sz="3200" dirty="0"/>
          </a:p>
        </p:txBody>
      </p:sp>
      <p:sp>
        <p:nvSpPr>
          <p:cNvPr id="4" name="TextBox 3"/>
          <p:cNvSpPr txBox="1"/>
          <p:nvPr/>
        </p:nvSpPr>
        <p:spPr>
          <a:xfrm>
            <a:off x="246956" y="6526473"/>
            <a:ext cx="8237759" cy="246221"/>
          </a:xfrm>
          <a:prstGeom prst="rect">
            <a:avLst/>
          </a:prstGeom>
          <a:noFill/>
        </p:spPr>
        <p:txBody>
          <a:bodyPr wrap="square" rtlCol="0">
            <a:spAutoFit/>
          </a:bodyPr>
          <a:lstStyle/>
          <a:p>
            <a:r>
              <a:rPr lang="en-US" sz="1000" dirty="0" smtClean="0"/>
              <a:t>Johnson EL, </a:t>
            </a:r>
            <a:r>
              <a:rPr lang="en-US" sz="1000" dirty="0" err="1" smtClean="0"/>
              <a:t>Brossuau</a:t>
            </a:r>
            <a:r>
              <a:rPr lang="en-US" sz="1000" dirty="0" smtClean="0"/>
              <a:t> JD, Soule </a:t>
            </a:r>
            <a:r>
              <a:rPr lang="en-US" sz="1000" dirty="0" err="1" smtClean="0"/>
              <a:t>M.Treatment</a:t>
            </a:r>
            <a:r>
              <a:rPr lang="en-US" sz="1000" dirty="0" smtClean="0"/>
              <a:t> of Diabetes in long-term facilities: a primary care approach. </a:t>
            </a:r>
            <a:r>
              <a:rPr lang="en-US" sz="1000" i="1" dirty="0" err="1" smtClean="0"/>
              <a:t>Clin</a:t>
            </a:r>
            <a:r>
              <a:rPr lang="en-US" sz="1000" i="1" dirty="0" smtClean="0"/>
              <a:t> Diabetes </a:t>
            </a:r>
            <a:r>
              <a:rPr lang="en-US" sz="1000" dirty="0" smtClean="0"/>
              <a:t>2008; 26(4):152-156</a:t>
            </a:r>
            <a:endParaRPr lang="en-US" sz="1000" dirty="0"/>
          </a:p>
        </p:txBody>
      </p:sp>
      <p:sp>
        <p:nvSpPr>
          <p:cNvPr id="5" name="Right Brace 4"/>
          <p:cNvSpPr/>
          <p:nvPr/>
        </p:nvSpPr>
        <p:spPr>
          <a:xfrm>
            <a:off x="6170675" y="2593250"/>
            <a:ext cx="338389" cy="640813"/>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a:lstStyle/>
          <a:p>
            <a:endParaRPr lang="en-US">
              <a:solidFill>
                <a:srgbClr val="D2533C"/>
              </a:solidFill>
            </a:endParaRPr>
          </a:p>
        </p:txBody>
      </p:sp>
      <p:sp>
        <p:nvSpPr>
          <p:cNvPr id="6" name="TextBox 5"/>
          <p:cNvSpPr txBox="1"/>
          <p:nvPr/>
        </p:nvSpPr>
        <p:spPr>
          <a:xfrm>
            <a:off x="6640589" y="2578723"/>
            <a:ext cx="1905091" cy="584776"/>
          </a:xfrm>
          <a:prstGeom prst="rect">
            <a:avLst/>
          </a:prstGeom>
          <a:noFill/>
        </p:spPr>
        <p:txBody>
          <a:bodyPr wrap="square" rtlCol="0">
            <a:spAutoFit/>
          </a:bodyPr>
          <a:lstStyle/>
          <a:p>
            <a:r>
              <a:rPr lang="en-US" sz="3200" dirty="0" smtClean="0">
                <a:solidFill>
                  <a:srgbClr val="FF0000"/>
                </a:solidFill>
              </a:rPr>
              <a:t>D/C ISS</a:t>
            </a:r>
            <a:endParaRPr lang="en-US" sz="3200" dirty="0">
              <a:solidFill>
                <a:srgbClr val="FF0000"/>
              </a:solidFill>
            </a:endParaRPr>
          </a:p>
        </p:txBody>
      </p:sp>
    </p:spTree>
    <p:extLst>
      <p:ext uri="{BB962C8B-B14F-4D97-AF65-F5344CB8AC3E}">
        <p14:creationId xmlns:p14="http://schemas.microsoft.com/office/powerpoint/2010/main" val="1756037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972" y="533400"/>
            <a:ext cx="7245190" cy="990600"/>
          </a:xfrm>
        </p:spPr>
        <p:txBody>
          <a:bodyPr/>
          <a:lstStyle/>
          <a:p>
            <a:pPr algn="ctr"/>
            <a:r>
              <a:rPr lang="en-US" b="1" dirty="0" smtClean="0"/>
              <a:t>Case 1: Mr. DB</a:t>
            </a:r>
            <a:endParaRPr lang="en-US" b="1" dirty="0"/>
          </a:p>
        </p:txBody>
      </p:sp>
      <p:sp>
        <p:nvSpPr>
          <p:cNvPr id="3" name="Content Placeholder 2"/>
          <p:cNvSpPr>
            <a:spLocks noGrp="1"/>
          </p:cNvSpPr>
          <p:nvPr>
            <p:ph idx="1"/>
          </p:nvPr>
        </p:nvSpPr>
        <p:spPr>
          <a:xfrm>
            <a:off x="457200" y="1600200"/>
            <a:ext cx="8399842" cy="5257800"/>
          </a:xfrm>
        </p:spPr>
        <p:txBody>
          <a:bodyPr>
            <a:normAutofit fontScale="92500" lnSpcReduction="10000"/>
          </a:bodyPr>
          <a:lstStyle/>
          <a:p>
            <a:r>
              <a:rPr lang="en-US" sz="2200" dirty="0" smtClean="0">
                <a:solidFill>
                  <a:srgbClr val="D2533C"/>
                </a:solidFill>
              </a:rPr>
              <a:t>Frail</a:t>
            </a:r>
            <a:r>
              <a:rPr lang="en-US" sz="2200" dirty="0" smtClean="0"/>
              <a:t>, 82 year old male with T2D for the last 50 years</a:t>
            </a:r>
          </a:p>
          <a:p>
            <a:r>
              <a:rPr lang="en-US" sz="2200" dirty="0" smtClean="0"/>
              <a:t>Most </a:t>
            </a:r>
            <a:r>
              <a:rPr lang="en-US" sz="2200" dirty="0"/>
              <a:t>recent </a:t>
            </a:r>
            <a:r>
              <a:rPr lang="en-US" sz="2200" dirty="0">
                <a:solidFill>
                  <a:srgbClr val="D2533C"/>
                </a:solidFill>
              </a:rPr>
              <a:t>A1C=8%</a:t>
            </a:r>
          </a:p>
          <a:p>
            <a:r>
              <a:rPr lang="en-US" sz="2200" dirty="0" smtClean="0"/>
              <a:t>On insulin sliding scale QID (started 3 months ago)</a:t>
            </a:r>
            <a:endParaRPr lang="en-US" sz="2200" dirty="0"/>
          </a:p>
          <a:p>
            <a:pPr>
              <a:buFont typeface="Arial"/>
              <a:buChar char="•"/>
            </a:pPr>
            <a:r>
              <a:rPr lang="en-US" sz="2200" dirty="0" smtClean="0"/>
              <a:t>4 episodes of hypoglycemia in </a:t>
            </a:r>
            <a:r>
              <a:rPr lang="en-US" sz="2200" dirty="0"/>
              <a:t>the last </a:t>
            </a:r>
            <a:r>
              <a:rPr lang="en-US" sz="2200" dirty="0" smtClean="0"/>
              <a:t>month (in the middle of night)</a:t>
            </a:r>
            <a:endParaRPr lang="en-US" sz="2200" dirty="0"/>
          </a:p>
          <a:p>
            <a:pPr>
              <a:buFont typeface="Arial"/>
              <a:buChar char="•"/>
            </a:pPr>
            <a:r>
              <a:rPr lang="en-US" sz="2200" dirty="0" smtClean="0"/>
              <a:t>1 fall in </a:t>
            </a:r>
            <a:r>
              <a:rPr lang="en-US" sz="2200" dirty="0"/>
              <a:t>the last </a:t>
            </a:r>
            <a:r>
              <a:rPr lang="en-US" sz="2200" dirty="0" smtClean="0"/>
              <a:t>month</a:t>
            </a:r>
          </a:p>
          <a:p>
            <a:pPr>
              <a:buFont typeface="Arial"/>
              <a:buChar char="•"/>
            </a:pPr>
            <a:r>
              <a:rPr lang="en-US" sz="2200" dirty="0" smtClean="0"/>
              <a:t>Recently appears to have difficulty focusing</a:t>
            </a:r>
            <a:endParaRPr lang="en-US" sz="2200" dirty="0"/>
          </a:p>
          <a:p>
            <a:pPr>
              <a:buFont typeface="Arial"/>
              <a:buChar char="•"/>
            </a:pPr>
            <a:r>
              <a:rPr lang="en-US" sz="2200" dirty="0"/>
              <a:t>BS readings are all over the map with no consistent </a:t>
            </a:r>
            <a:r>
              <a:rPr lang="en-US" sz="2200" dirty="0" smtClean="0"/>
              <a:t>pattern</a:t>
            </a:r>
          </a:p>
          <a:p>
            <a:pPr>
              <a:buFont typeface="Arial"/>
              <a:buChar char="•"/>
            </a:pPr>
            <a:endParaRPr lang="en-US" sz="2200" dirty="0"/>
          </a:p>
          <a:p>
            <a:pPr marL="0" indent="0" algn="ctr">
              <a:buNone/>
            </a:pPr>
            <a:r>
              <a:rPr lang="en-US" sz="2200" b="1" dirty="0" smtClean="0">
                <a:solidFill>
                  <a:srgbClr val="660066"/>
                </a:solidFill>
              </a:rPr>
              <a:t>Physician </a:t>
            </a:r>
            <a:r>
              <a:rPr lang="en-US" sz="2200" b="1" dirty="0">
                <a:solidFill>
                  <a:srgbClr val="660066"/>
                </a:solidFill>
              </a:rPr>
              <a:t>decides </a:t>
            </a:r>
            <a:r>
              <a:rPr lang="en-US" sz="2200" b="1" dirty="0" smtClean="0">
                <a:solidFill>
                  <a:schemeClr val="tx2"/>
                </a:solidFill>
              </a:rPr>
              <a:t>not</a:t>
            </a:r>
            <a:r>
              <a:rPr lang="en-US" sz="2200" b="1" dirty="0" smtClean="0">
                <a:solidFill>
                  <a:srgbClr val="660066"/>
                </a:solidFill>
              </a:rPr>
              <a:t> to </a:t>
            </a:r>
            <a:r>
              <a:rPr lang="en-US" sz="2200" b="1" dirty="0">
                <a:solidFill>
                  <a:srgbClr val="660066"/>
                </a:solidFill>
              </a:rPr>
              <a:t>make any changes to patient’s insulin therapy. </a:t>
            </a:r>
            <a:r>
              <a:rPr lang="en-US" sz="2200" b="1" dirty="0" smtClean="0">
                <a:solidFill>
                  <a:srgbClr val="660066"/>
                </a:solidFill>
              </a:rPr>
              <a:t>Would you agree with the physician’s decision?</a:t>
            </a:r>
          </a:p>
          <a:p>
            <a:pPr marL="0" indent="0">
              <a:buNone/>
            </a:pPr>
            <a:endParaRPr lang="en-US" sz="2200" dirty="0"/>
          </a:p>
          <a:p>
            <a:pPr marL="520700" indent="-514350">
              <a:buFont typeface="+mj-lt"/>
              <a:buAutoNum type="alphaUcPeriod"/>
            </a:pPr>
            <a:r>
              <a:rPr lang="en-US" sz="2200" dirty="0" smtClean="0"/>
              <a:t>Yes,  since patient has reached target A1C (for frail elderly)</a:t>
            </a:r>
          </a:p>
          <a:p>
            <a:pPr marL="520700" indent="-514350">
              <a:buFont typeface="+mj-lt"/>
              <a:buAutoNum type="alphaUcPeriod"/>
            </a:pPr>
            <a:r>
              <a:rPr lang="en-US" sz="2200" dirty="0" smtClean="0"/>
              <a:t>No, D.B needs to switch to another sliding scale considering BS readings are all over the map</a:t>
            </a:r>
          </a:p>
          <a:p>
            <a:pPr marL="520700" indent="-514350">
              <a:buFont typeface="+mj-lt"/>
              <a:buAutoNum type="alphaUcPeriod"/>
            </a:pPr>
            <a:r>
              <a:rPr lang="en-US" sz="2200" dirty="0" smtClean="0"/>
              <a:t>No</a:t>
            </a:r>
            <a:r>
              <a:rPr lang="en-US" sz="2200" dirty="0"/>
              <a:t>, Need to discontinue </a:t>
            </a:r>
            <a:r>
              <a:rPr lang="en-US" sz="2200" dirty="0" smtClean="0"/>
              <a:t>ISS </a:t>
            </a:r>
            <a:r>
              <a:rPr lang="en-US" sz="2200" dirty="0"/>
              <a:t>and start </a:t>
            </a:r>
            <a:r>
              <a:rPr lang="en-US" sz="2200" dirty="0" smtClean="0"/>
              <a:t>basal insulin. Follow-up in 2 weeks to observe BS patterns and start bolus insulin.</a:t>
            </a:r>
            <a:endParaRPr lang="en-US" dirty="0"/>
          </a:p>
        </p:txBody>
      </p:sp>
    </p:spTree>
    <p:extLst>
      <p:ext uri="{BB962C8B-B14F-4D97-AF65-F5344CB8AC3E}">
        <p14:creationId xmlns:p14="http://schemas.microsoft.com/office/powerpoint/2010/main" val="17370900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972" y="533400"/>
            <a:ext cx="7245190" cy="990600"/>
          </a:xfrm>
        </p:spPr>
        <p:txBody>
          <a:bodyPr/>
          <a:lstStyle/>
          <a:p>
            <a:pPr algn="ctr"/>
            <a:r>
              <a:rPr lang="en-US" b="1" dirty="0" smtClean="0"/>
              <a:t>Case 1: Mr. DB</a:t>
            </a:r>
            <a:endParaRPr lang="en-US" b="1" dirty="0"/>
          </a:p>
        </p:txBody>
      </p:sp>
      <p:sp>
        <p:nvSpPr>
          <p:cNvPr id="3" name="Content Placeholder 2"/>
          <p:cNvSpPr>
            <a:spLocks noGrp="1"/>
          </p:cNvSpPr>
          <p:nvPr>
            <p:ph idx="1"/>
          </p:nvPr>
        </p:nvSpPr>
        <p:spPr>
          <a:xfrm>
            <a:off x="457200" y="1600200"/>
            <a:ext cx="8399842" cy="5257800"/>
          </a:xfrm>
        </p:spPr>
        <p:txBody>
          <a:bodyPr>
            <a:normAutofit fontScale="92500" lnSpcReduction="10000"/>
          </a:bodyPr>
          <a:lstStyle/>
          <a:p>
            <a:r>
              <a:rPr lang="en-US" sz="2200" dirty="0" smtClean="0">
                <a:solidFill>
                  <a:srgbClr val="D2533C"/>
                </a:solidFill>
              </a:rPr>
              <a:t>Frail</a:t>
            </a:r>
            <a:r>
              <a:rPr lang="en-US" sz="2200" dirty="0" smtClean="0"/>
              <a:t>, 82 year old male with T2D for the last 50 years</a:t>
            </a:r>
          </a:p>
          <a:p>
            <a:r>
              <a:rPr lang="en-US" sz="2200" dirty="0" smtClean="0"/>
              <a:t>Most </a:t>
            </a:r>
            <a:r>
              <a:rPr lang="en-US" sz="2200" dirty="0"/>
              <a:t>recent </a:t>
            </a:r>
            <a:r>
              <a:rPr lang="en-US" sz="2200" dirty="0">
                <a:solidFill>
                  <a:srgbClr val="D2533C"/>
                </a:solidFill>
              </a:rPr>
              <a:t>A1C=8%</a:t>
            </a:r>
          </a:p>
          <a:p>
            <a:r>
              <a:rPr lang="en-US" sz="2200" dirty="0" smtClean="0"/>
              <a:t>On insulin sliding scale QID (started 3 months ago)</a:t>
            </a:r>
            <a:endParaRPr lang="en-US" sz="2200" dirty="0"/>
          </a:p>
          <a:p>
            <a:pPr>
              <a:buFont typeface="Arial"/>
              <a:buChar char="•"/>
            </a:pPr>
            <a:r>
              <a:rPr lang="en-US" sz="2200" dirty="0" smtClean="0"/>
              <a:t>4 episodes of hypoglycemia in </a:t>
            </a:r>
            <a:r>
              <a:rPr lang="en-US" sz="2200" dirty="0"/>
              <a:t>the last </a:t>
            </a:r>
            <a:r>
              <a:rPr lang="en-US" sz="2200" dirty="0" smtClean="0"/>
              <a:t>month (in the middle of night)</a:t>
            </a:r>
            <a:endParaRPr lang="en-US" sz="2200" dirty="0"/>
          </a:p>
          <a:p>
            <a:pPr>
              <a:buFont typeface="Arial"/>
              <a:buChar char="•"/>
            </a:pPr>
            <a:r>
              <a:rPr lang="en-US" sz="2200" dirty="0" smtClean="0"/>
              <a:t>1 fall in </a:t>
            </a:r>
            <a:r>
              <a:rPr lang="en-US" sz="2200" dirty="0"/>
              <a:t>the last </a:t>
            </a:r>
            <a:r>
              <a:rPr lang="en-US" sz="2200" dirty="0" smtClean="0"/>
              <a:t>month</a:t>
            </a:r>
          </a:p>
          <a:p>
            <a:pPr>
              <a:buFont typeface="Arial"/>
              <a:buChar char="•"/>
            </a:pPr>
            <a:r>
              <a:rPr lang="en-US" sz="2200" dirty="0" smtClean="0"/>
              <a:t>Recently appears to have difficulty focusing</a:t>
            </a:r>
            <a:endParaRPr lang="en-US" sz="2200" dirty="0"/>
          </a:p>
          <a:p>
            <a:pPr>
              <a:buFont typeface="Arial"/>
              <a:buChar char="•"/>
            </a:pPr>
            <a:r>
              <a:rPr lang="en-US" sz="2200" dirty="0"/>
              <a:t>BS readings are all over the map with no consistent </a:t>
            </a:r>
            <a:r>
              <a:rPr lang="en-US" sz="2200" dirty="0" smtClean="0"/>
              <a:t>pattern</a:t>
            </a:r>
          </a:p>
          <a:p>
            <a:pPr>
              <a:buFont typeface="Arial"/>
              <a:buChar char="•"/>
            </a:pPr>
            <a:endParaRPr lang="en-US" sz="2200" dirty="0"/>
          </a:p>
          <a:p>
            <a:pPr marL="0" indent="0" algn="ctr">
              <a:buNone/>
            </a:pPr>
            <a:r>
              <a:rPr lang="en-US" sz="2200" b="1" dirty="0" smtClean="0">
                <a:solidFill>
                  <a:srgbClr val="660066"/>
                </a:solidFill>
              </a:rPr>
              <a:t>Physician </a:t>
            </a:r>
            <a:r>
              <a:rPr lang="en-US" sz="2200" b="1" dirty="0">
                <a:solidFill>
                  <a:srgbClr val="660066"/>
                </a:solidFill>
              </a:rPr>
              <a:t>decides </a:t>
            </a:r>
            <a:r>
              <a:rPr lang="en-US" sz="2200" b="1" dirty="0" smtClean="0">
                <a:solidFill>
                  <a:schemeClr val="tx2"/>
                </a:solidFill>
              </a:rPr>
              <a:t>not</a:t>
            </a:r>
            <a:r>
              <a:rPr lang="en-US" sz="2200" b="1" dirty="0" smtClean="0">
                <a:solidFill>
                  <a:srgbClr val="660066"/>
                </a:solidFill>
              </a:rPr>
              <a:t> to </a:t>
            </a:r>
            <a:r>
              <a:rPr lang="en-US" sz="2200" b="1" dirty="0">
                <a:solidFill>
                  <a:srgbClr val="660066"/>
                </a:solidFill>
              </a:rPr>
              <a:t>make any changes to patient’s insulin therapy. </a:t>
            </a:r>
            <a:r>
              <a:rPr lang="en-US" sz="2200" b="1" dirty="0" smtClean="0">
                <a:solidFill>
                  <a:srgbClr val="660066"/>
                </a:solidFill>
              </a:rPr>
              <a:t>Would you agree with the physician’s decision?</a:t>
            </a:r>
          </a:p>
          <a:p>
            <a:pPr marL="0" indent="0">
              <a:buNone/>
            </a:pPr>
            <a:endParaRPr lang="en-US" sz="2200" dirty="0"/>
          </a:p>
          <a:p>
            <a:pPr marL="520700" indent="-514350">
              <a:buFont typeface="+mj-lt"/>
              <a:buAutoNum type="alphaUcPeriod"/>
            </a:pPr>
            <a:r>
              <a:rPr lang="en-US" sz="2200" dirty="0" smtClean="0"/>
              <a:t>Yes,  since patient has reached target A1C (for frail elderly)</a:t>
            </a:r>
          </a:p>
          <a:p>
            <a:pPr marL="520700" indent="-514350">
              <a:buFont typeface="+mj-lt"/>
              <a:buAutoNum type="alphaUcPeriod"/>
            </a:pPr>
            <a:r>
              <a:rPr lang="en-US" sz="2200" dirty="0" smtClean="0"/>
              <a:t>No, D.B needs to switch to another sliding scale considering BS readings are all over the map</a:t>
            </a:r>
          </a:p>
          <a:p>
            <a:pPr marL="520700" indent="-514350">
              <a:buFont typeface="+mj-lt"/>
              <a:buAutoNum type="alphaUcPeriod"/>
            </a:pPr>
            <a:r>
              <a:rPr lang="en-US" sz="2200" b="1" dirty="0" smtClean="0">
                <a:solidFill>
                  <a:srgbClr val="FF0000"/>
                </a:solidFill>
              </a:rPr>
              <a:t>No</a:t>
            </a:r>
            <a:r>
              <a:rPr lang="en-US" sz="2200" b="1" dirty="0">
                <a:solidFill>
                  <a:srgbClr val="FF0000"/>
                </a:solidFill>
              </a:rPr>
              <a:t>, Need to discontinue </a:t>
            </a:r>
            <a:r>
              <a:rPr lang="en-US" sz="2200" b="1" dirty="0" smtClean="0">
                <a:solidFill>
                  <a:srgbClr val="FF0000"/>
                </a:solidFill>
              </a:rPr>
              <a:t>ISS </a:t>
            </a:r>
            <a:r>
              <a:rPr lang="en-US" sz="2200" b="1" dirty="0">
                <a:solidFill>
                  <a:srgbClr val="FF0000"/>
                </a:solidFill>
              </a:rPr>
              <a:t>and start </a:t>
            </a:r>
            <a:r>
              <a:rPr lang="en-US" sz="2200" b="1" dirty="0" smtClean="0">
                <a:solidFill>
                  <a:srgbClr val="FF0000"/>
                </a:solidFill>
              </a:rPr>
              <a:t>basal insulin. Follow-up in 2 weeks to observe BS patterns and start bolus insulin</a:t>
            </a:r>
            <a:r>
              <a:rPr lang="en-US" sz="2200" dirty="0" smtClean="0"/>
              <a:t>.</a:t>
            </a:r>
            <a:endParaRPr lang="en-US" dirty="0"/>
          </a:p>
        </p:txBody>
      </p:sp>
    </p:spTree>
    <p:extLst>
      <p:ext uri="{BB962C8B-B14F-4D97-AF65-F5344CB8AC3E}">
        <p14:creationId xmlns:p14="http://schemas.microsoft.com/office/powerpoint/2010/main" val="42390825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are Insulin Sliding Scales (ISS)?</a:t>
            </a:r>
            <a:endParaRPr lang="en-US" dirty="0"/>
          </a:p>
        </p:txBody>
      </p:sp>
      <p:sp>
        <p:nvSpPr>
          <p:cNvPr id="3" name="Content Placeholder 2"/>
          <p:cNvSpPr>
            <a:spLocks noGrp="1"/>
          </p:cNvSpPr>
          <p:nvPr>
            <p:ph idx="1"/>
          </p:nvPr>
        </p:nvSpPr>
        <p:spPr>
          <a:xfrm>
            <a:off x="91779" y="1862541"/>
            <a:ext cx="4721792" cy="4223023"/>
          </a:xfrm>
        </p:spPr>
        <p:txBody>
          <a:bodyPr>
            <a:normAutofit/>
          </a:bodyPr>
          <a:lstStyle/>
          <a:p>
            <a:r>
              <a:rPr lang="en-US" dirty="0"/>
              <a:t>Chart, not </a:t>
            </a:r>
            <a:r>
              <a:rPr lang="en-US" dirty="0" smtClean="0"/>
              <a:t>a physical scale</a:t>
            </a:r>
          </a:p>
          <a:p>
            <a:pPr marL="0" indent="0">
              <a:buNone/>
            </a:pPr>
            <a:endParaRPr lang="en-US" dirty="0"/>
          </a:p>
          <a:p>
            <a:r>
              <a:rPr lang="en-US" dirty="0" smtClean="0"/>
              <a:t>Form of insulin therapy regimen</a:t>
            </a:r>
          </a:p>
          <a:p>
            <a:pPr marL="0" indent="0">
              <a:buNone/>
            </a:pPr>
            <a:endParaRPr lang="en-US" dirty="0" smtClean="0"/>
          </a:p>
          <a:p>
            <a:r>
              <a:rPr lang="en-US" dirty="0" smtClean="0"/>
              <a:t>Commonly seen in hospital and long-term care settings</a:t>
            </a:r>
          </a:p>
          <a:p>
            <a:endParaRPr lang="en-US" dirty="0" smtClean="0"/>
          </a:p>
          <a:p>
            <a:r>
              <a:rPr lang="en-US" dirty="0" smtClean="0"/>
              <a:t>Practice with &gt;70 year history</a:t>
            </a:r>
          </a:p>
        </p:txBody>
      </p:sp>
      <p:pic>
        <p:nvPicPr>
          <p:cNvPr id="5" name="Picture 4" descr="ethics-sca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571" y="2017936"/>
            <a:ext cx="4723921" cy="3205518"/>
          </a:xfrm>
          <a:prstGeom prst="rect">
            <a:avLst/>
          </a:prstGeom>
        </p:spPr>
      </p:pic>
      <p:sp>
        <p:nvSpPr>
          <p:cNvPr id="4" name="TextBox 3"/>
          <p:cNvSpPr txBox="1"/>
          <p:nvPr/>
        </p:nvSpPr>
        <p:spPr>
          <a:xfrm>
            <a:off x="457200" y="6396335"/>
            <a:ext cx="8089677" cy="461665"/>
          </a:xfrm>
          <a:prstGeom prst="rect">
            <a:avLst/>
          </a:prstGeom>
          <a:noFill/>
        </p:spPr>
        <p:txBody>
          <a:bodyPr wrap="square" rtlCol="0">
            <a:spAutoFit/>
          </a:bodyPr>
          <a:lstStyle/>
          <a:p>
            <a:r>
              <a:rPr lang="en-US" sz="1200" dirty="0" smtClean="0"/>
              <a:t>Jain VV, </a:t>
            </a:r>
            <a:r>
              <a:rPr lang="en-US" sz="1200" dirty="0" err="1" smtClean="0"/>
              <a:t>Taksande</a:t>
            </a:r>
            <a:r>
              <a:rPr lang="en-US" sz="1200" dirty="0" smtClean="0"/>
              <a:t> B. Sliding scale insulin therapy-evidence based </a:t>
            </a:r>
            <a:r>
              <a:rPr lang="en-US" sz="1200" dirty="0" err="1" smtClean="0"/>
              <a:t>rebuke.J</a:t>
            </a:r>
            <a:r>
              <a:rPr lang="en-US" sz="1200" dirty="0" smtClean="0"/>
              <a:t> MGIMS 2008.13(2) 29-31</a:t>
            </a:r>
          </a:p>
          <a:p>
            <a:r>
              <a:rPr lang="en-US" sz="1200" dirty="0" smtClean="0"/>
              <a:t>Image </a:t>
            </a:r>
            <a:r>
              <a:rPr lang="en-US" sz="1200" dirty="0" err="1" smtClean="0"/>
              <a:t>from:http</a:t>
            </a:r>
            <a:r>
              <a:rPr lang="en-US" sz="1200" dirty="0" smtClean="0"/>
              <a:t>://</a:t>
            </a:r>
            <a:r>
              <a:rPr lang="en-US" sz="1200" dirty="0" err="1" smtClean="0"/>
              <a:t>www.philgalfond.com</a:t>
            </a:r>
            <a:r>
              <a:rPr lang="en-US" sz="1200" dirty="0" smtClean="0"/>
              <a:t>/</a:t>
            </a:r>
            <a:r>
              <a:rPr lang="en-US" sz="1200" dirty="0" err="1" smtClean="0"/>
              <a:t>wp</a:t>
            </a:r>
            <a:r>
              <a:rPr lang="en-US" sz="1200" dirty="0" smtClean="0"/>
              <a:t>-content/uploads/ethics-</a:t>
            </a:r>
            <a:r>
              <a:rPr lang="en-US" sz="1200" dirty="0" err="1" smtClean="0"/>
              <a:t>scale.jpg</a:t>
            </a:r>
            <a:endParaRPr lang="en-US" sz="1200" dirty="0"/>
          </a:p>
        </p:txBody>
      </p:sp>
    </p:spTree>
    <p:extLst>
      <p:ext uri="{BB962C8B-B14F-4D97-AF65-F5344CB8AC3E}">
        <p14:creationId xmlns:p14="http://schemas.microsoft.com/office/powerpoint/2010/main" val="25922672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Case 1 cont.….</a:t>
            </a:r>
            <a:endParaRPr lang="en-US" b="1" dirty="0"/>
          </a:p>
        </p:txBody>
      </p:sp>
      <p:sp>
        <p:nvSpPr>
          <p:cNvPr id="3" name="Content Placeholder 2"/>
          <p:cNvSpPr>
            <a:spLocks noGrp="1"/>
          </p:cNvSpPr>
          <p:nvPr>
            <p:ph idx="1"/>
          </p:nvPr>
        </p:nvSpPr>
        <p:spPr/>
        <p:txBody>
          <a:bodyPr/>
          <a:lstStyle/>
          <a:p>
            <a:pPr marL="0" indent="0" algn="ctr">
              <a:buNone/>
            </a:pPr>
            <a:r>
              <a:rPr lang="en-US" sz="2000" b="1" dirty="0" smtClean="0">
                <a:solidFill>
                  <a:srgbClr val="660066"/>
                </a:solidFill>
              </a:rPr>
              <a:t>When making your recommendation to the physician, what information might you want to include?</a:t>
            </a:r>
          </a:p>
          <a:p>
            <a:pPr marL="0" indent="0">
              <a:buNone/>
            </a:pPr>
            <a:endParaRPr lang="en-US" sz="2000" dirty="0"/>
          </a:p>
          <a:p>
            <a:pPr marL="457200" indent="-457200">
              <a:buFont typeface="+mj-lt"/>
              <a:buAutoNum type="alphaUcPeriod"/>
            </a:pPr>
            <a:r>
              <a:rPr lang="en-US" sz="2000" dirty="0" smtClean="0"/>
              <a:t>Basal-bolus is a proactive approach to management, preventing hyperglycemia without increasing the risk of hypoglycemia</a:t>
            </a:r>
          </a:p>
          <a:p>
            <a:pPr marL="457200" indent="-457200">
              <a:buFont typeface="+mj-lt"/>
              <a:buAutoNum type="alphaUcPeriod"/>
            </a:pPr>
            <a:r>
              <a:rPr lang="en-US" sz="2000" dirty="0" smtClean="0"/>
              <a:t>The use of insulin sliding scale is not evidence-based practice</a:t>
            </a:r>
          </a:p>
          <a:p>
            <a:pPr marL="457200" indent="-457200">
              <a:buFont typeface="+mj-lt"/>
              <a:buAutoNum type="alphaUcPeriod"/>
            </a:pPr>
            <a:r>
              <a:rPr lang="en-US" sz="2000" dirty="0" smtClean="0"/>
              <a:t>Insulin sliding scale is most likely the medication causing the patient to fall and affecting patient’s ability to focus</a:t>
            </a:r>
          </a:p>
          <a:p>
            <a:pPr marL="457200" indent="-457200">
              <a:buFont typeface="+mj-lt"/>
              <a:buAutoNum type="alphaUcPeriod"/>
            </a:pPr>
            <a:r>
              <a:rPr lang="en-US" sz="2000" dirty="0" smtClean="0"/>
              <a:t>All of the above</a:t>
            </a:r>
          </a:p>
          <a:p>
            <a:pPr marL="0" indent="0">
              <a:buNone/>
            </a:pPr>
            <a:endParaRPr lang="en-US" dirty="0"/>
          </a:p>
        </p:txBody>
      </p:sp>
    </p:spTree>
    <p:extLst>
      <p:ext uri="{BB962C8B-B14F-4D97-AF65-F5344CB8AC3E}">
        <p14:creationId xmlns:p14="http://schemas.microsoft.com/office/powerpoint/2010/main" val="180333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Case 1 cont.….</a:t>
            </a:r>
            <a:endParaRPr lang="en-US" b="1" dirty="0"/>
          </a:p>
        </p:txBody>
      </p:sp>
      <p:sp>
        <p:nvSpPr>
          <p:cNvPr id="3" name="Content Placeholder 2"/>
          <p:cNvSpPr>
            <a:spLocks noGrp="1"/>
          </p:cNvSpPr>
          <p:nvPr>
            <p:ph idx="1"/>
          </p:nvPr>
        </p:nvSpPr>
        <p:spPr/>
        <p:txBody>
          <a:bodyPr/>
          <a:lstStyle/>
          <a:p>
            <a:pPr marL="0" indent="0" algn="ctr">
              <a:buNone/>
            </a:pPr>
            <a:r>
              <a:rPr lang="en-US" sz="2000" b="1" dirty="0" smtClean="0">
                <a:solidFill>
                  <a:srgbClr val="660066"/>
                </a:solidFill>
              </a:rPr>
              <a:t>When making your recommendation to the physician, what information might you want to include?</a:t>
            </a:r>
          </a:p>
          <a:p>
            <a:pPr marL="0" indent="0">
              <a:buNone/>
            </a:pPr>
            <a:endParaRPr lang="en-US" sz="2000" dirty="0"/>
          </a:p>
          <a:p>
            <a:pPr marL="457200" indent="-457200">
              <a:buFont typeface="+mj-lt"/>
              <a:buAutoNum type="alphaUcPeriod"/>
            </a:pPr>
            <a:r>
              <a:rPr lang="en-US" sz="2000" dirty="0" smtClean="0"/>
              <a:t>Basal-bolus is a proactive approach to management, preventing hyperglycemia without increasing the risk of hypoglycemia</a:t>
            </a:r>
          </a:p>
          <a:p>
            <a:pPr marL="457200" indent="-457200">
              <a:buFont typeface="+mj-lt"/>
              <a:buAutoNum type="alphaUcPeriod"/>
            </a:pPr>
            <a:r>
              <a:rPr lang="en-US" sz="2000" dirty="0" smtClean="0"/>
              <a:t>The use of insulin sliding scale is not evidence-based practice</a:t>
            </a:r>
          </a:p>
          <a:p>
            <a:pPr marL="457200" indent="-457200">
              <a:buFont typeface="+mj-lt"/>
              <a:buAutoNum type="alphaUcPeriod"/>
            </a:pPr>
            <a:r>
              <a:rPr lang="en-US" sz="2000" dirty="0" smtClean="0"/>
              <a:t>Insulin sliding scale is most likely the medication causing the patient to fall and affecting patient’s ability to focus</a:t>
            </a:r>
          </a:p>
          <a:p>
            <a:pPr marL="457200" indent="-457200">
              <a:buFont typeface="+mj-lt"/>
              <a:buAutoNum type="alphaUcPeriod"/>
            </a:pPr>
            <a:r>
              <a:rPr lang="en-US" sz="2000" b="1" dirty="0" smtClean="0">
                <a:solidFill>
                  <a:srgbClr val="FF0000"/>
                </a:solidFill>
              </a:rPr>
              <a:t>All of the above</a:t>
            </a:r>
          </a:p>
        </p:txBody>
      </p:sp>
    </p:spTree>
    <p:extLst>
      <p:ext uri="{BB962C8B-B14F-4D97-AF65-F5344CB8AC3E}">
        <p14:creationId xmlns:p14="http://schemas.microsoft.com/office/powerpoint/2010/main" val="3716115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Case 2: </a:t>
            </a:r>
            <a:r>
              <a:rPr lang="en-US" b="1" dirty="0" smtClean="0"/>
              <a:t>Again Mr. DB</a:t>
            </a:r>
            <a:endParaRPr lang="en-US" b="1" dirty="0"/>
          </a:p>
        </p:txBody>
      </p:sp>
      <p:sp>
        <p:nvSpPr>
          <p:cNvPr id="3" name="Content Placeholder 2"/>
          <p:cNvSpPr>
            <a:spLocks noGrp="1"/>
          </p:cNvSpPr>
          <p:nvPr>
            <p:ph idx="1"/>
          </p:nvPr>
        </p:nvSpPr>
        <p:spPr/>
        <p:txBody>
          <a:bodyPr>
            <a:normAutofit/>
          </a:bodyPr>
          <a:lstStyle/>
          <a:p>
            <a:r>
              <a:rPr lang="en-US" sz="2000" dirty="0" smtClean="0"/>
              <a:t>The physician decides to take up </a:t>
            </a:r>
            <a:r>
              <a:rPr lang="en-US" sz="2000" dirty="0"/>
              <a:t>your advice </a:t>
            </a:r>
          </a:p>
          <a:p>
            <a:r>
              <a:rPr lang="en-US" sz="2000" dirty="0" smtClean="0"/>
              <a:t>Patient is now </a:t>
            </a:r>
            <a:r>
              <a:rPr lang="en-US" sz="2000" dirty="0"/>
              <a:t>on </a:t>
            </a:r>
            <a:r>
              <a:rPr lang="en-US" sz="2000" dirty="0">
                <a:solidFill>
                  <a:srgbClr val="660066"/>
                </a:solidFill>
              </a:rPr>
              <a:t>basal </a:t>
            </a:r>
            <a:r>
              <a:rPr lang="en-US" sz="2000" dirty="0" smtClean="0">
                <a:solidFill>
                  <a:srgbClr val="660066"/>
                </a:solidFill>
              </a:rPr>
              <a:t>insulin</a:t>
            </a:r>
            <a:r>
              <a:rPr lang="en-US" sz="2000" dirty="0">
                <a:solidFill>
                  <a:srgbClr val="660066"/>
                </a:solidFill>
              </a:rPr>
              <a:t> </a:t>
            </a:r>
            <a:r>
              <a:rPr lang="en-US" sz="2000" dirty="0" smtClean="0"/>
              <a:t>(</a:t>
            </a:r>
            <a:r>
              <a:rPr lang="en-US" sz="2000" dirty="0"/>
              <a:t>L</a:t>
            </a:r>
            <a:r>
              <a:rPr lang="en-US" sz="2000" dirty="0" smtClean="0"/>
              <a:t>antus </a:t>
            </a:r>
            <a:r>
              <a:rPr lang="en-US" sz="2000" dirty="0"/>
              <a:t>10units at </a:t>
            </a:r>
            <a:r>
              <a:rPr lang="en-US" sz="2000" dirty="0" smtClean="0"/>
              <a:t>night) </a:t>
            </a:r>
            <a:r>
              <a:rPr lang="en-US" sz="2000" dirty="0" smtClean="0">
                <a:solidFill>
                  <a:srgbClr val="FF0000"/>
                </a:solidFill>
              </a:rPr>
              <a:t>BUT</a:t>
            </a:r>
            <a:r>
              <a:rPr lang="en-US" sz="2000" dirty="0" smtClean="0"/>
              <a:t> is also on supplemental </a:t>
            </a:r>
            <a:r>
              <a:rPr lang="en-US" sz="2000" dirty="0" smtClean="0">
                <a:solidFill>
                  <a:srgbClr val="660066"/>
                </a:solidFill>
              </a:rPr>
              <a:t>insulin sliding scale TID before meals</a:t>
            </a:r>
          </a:p>
          <a:p>
            <a:endParaRPr lang="en-US" sz="2000" dirty="0"/>
          </a:p>
          <a:p>
            <a:pPr marL="0" indent="0" algn="ctr">
              <a:buNone/>
            </a:pPr>
            <a:r>
              <a:rPr lang="en-US" b="1" dirty="0">
                <a:solidFill>
                  <a:srgbClr val="660066"/>
                </a:solidFill>
              </a:rPr>
              <a:t>What </a:t>
            </a:r>
            <a:r>
              <a:rPr lang="en-US" b="1" dirty="0" smtClean="0">
                <a:solidFill>
                  <a:srgbClr val="660066"/>
                </a:solidFill>
              </a:rPr>
              <a:t>recommendation would you make </a:t>
            </a:r>
            <a:r>
              <a:rPr lang="en-US" b="1" dirty="0">
                <a:solidFill>
                  <a:srgbClr val="660066"/>
                </a:solidFill>
              </a:rPr>
              <a:t>as a </a:t>
            </a:r>
            <a:r>
              <a:rPr lang="en-US" b="1" dirty="0" smtClean="0">
                <a:solidFill>
                  <a:srgbClr val="660066"/>
                </a:solidFill>
              </a:rPr>
              <a:t>pharmacist?</a:t>
            </a:r>
          </a:p>
          <a:p>
            <a:endParaRPr lang="en-US" sz="2000" dirty="0"/>
          </a:p>
          <a:p>
            <a:pPr marL="457200" indent="-457200">
              <a:buFont typeface="+mj-lt"/>
              <a:buAutoNum type="alphaUcPeriod"/>
            </a:pPr>
            <a:r>
              <a:rPr lang="en-US" sz="2000" dirty="0" smtClean="0"/>
              <a:t>No recommendation, D.B’s current insulin </a:t>
            </a:r>
            <a:r>
              <a:rPr lang="en-US" sz="2000" dirty="0"/>
              <a:t>therapy is </a:t>
            </a:r>
            <a:r>
              <a:rPr lang="en-US" sz="2000" dirty="0" smtClean="0"/>
              <a:t>perfect </a:t>
            </a:r>
            <a:endParaRPr lang="en-US" sz="2000" dirty="0"/>
          </a:p>
          <a:p>
            <a:pPr marL="457200" indent="-457200">
              <a:buFont typeface="+mj-lt"/>
              <a:buAutoNum type="alphaUcPeriod"/>
            </a:pPr>
            <a:r>
              <a:rPr lang="en-US" sz="2000" dirty="0"/>
              <a:t>Supplemental sliding scale may be used temporarily as a dose finding strategy to determine appropriate bolus doses. Recommend to re-evaluate and consider adjusting insulin therapy in 2</a:t>
            </a:r>
            <a:r>
              <a:rPr lang="en-US" sz="2000" dirty="0" smtClean="0"/>
              <a:t> </a:t>
            </a:r>
            <a:r>
              <a:rPr lang="en-US" sz="2000" dirty="0"/>
              <a:t>week </a:t>
            </a:r>
          </a:p>
          <a:p>
            <a:pPr marL="457200" indent="-457200">
              <a:buFont typeface="+mj-lt"/>
              <a:buAutoNum type="alphaUcPeriod"/>
            </a:pPr>
            <a:r>
              <a:rPr lang="en-US" sz="2000" dirty="0" smtClean="0"/>
              <a:t>Supplemental </a:t>
            </a:r>
            <a:r>
              <a:rPr lang="en-US" sz="2000" dirty="0"/>
              <a:t>sliding </a:t>
            </a:r>
            <a:r>
              <a:rPr lang="en-US" sz="2000" dirty="0" smtClean="0"/>
              <a:t>scales are </a:t>
            </a:r>
            <a:r>
              <a:rPr lang="en-US" sz="2000" dirty="0"/>
              <a:t>not acceptable, recommend </a:t>
            </a:r>
            <a:r>
              <a:rPr lang="en-US" sz="2000" dirty="0" smtClean="0"/>
              <a:t>to </a:t>
            </a:r>
            <a:r>
              <a:rPr lang="en-US" sz="2000" dirty="0"/>
              <a:t>discontinue it </a:t>
            </a:r>
            <a:r>
              <a:rPr lang="en-US" sz="2000" dirty="0" smtClean="0"/>
              <a:t>immediately</a:t>
            </a:r>
            <a:endParaRPr lang="en-US" sz="2000" dirty="0"/>
          </a:p>
        </p:txBody>
      </p:sp>
    </p:spTree>
    <p:extLst>
      <p:ext uri="{BB962C8B-B14F-4D97-AF65-F5344CB8AC3E}">
        <p14:creationId xmlns:p14="http://schemas.microsoft.com/office/powerpoint/2010/main" val="1476090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Case 2: </a:t>
            </a:r>
            <a:r>
              <a:rPr lang="en-US" b="1" dirty="0" smtClean="0"/>
              <a:t>Again Mr. DB</a:t>
            </a:r>
            <a:endParaRPr lang="en-US" b="1" dirty="0"/>
          </a:p>
        </p:txBody>
      </p:sp>
      <p:sp>
        <p:nvSpPr>
          <p:cNvPr id="3" name="Content Placeholder 2"/>
          <p:cNvSpPr>
            <a:spLocks noGrp="1"/>
          </p:cNvSpPr>
          <p:nvPr>
            <p:ph idx="1"/>
          </p:nvPr>
        </p:nvSpPr>
        <p:spPr/>
        <p:txBody>
          <a:bodyPr>
            <a:normAutofit lnSpcReduction="10000"/>
          </a:bodyPr>
          <a:lstStyle/>
          <a:p>
            <a:r>
              <a:rPr lang="en-US" sz="2000" dirty="0" smtClean="0"/>
              <a:t>The physician decides to take up </a:t>
            </a:r>
            <a:r>
              <a:rPr lang="en-US" sz="2000" dirty="0"/>
              <a:t>your advice </a:t>
            </a:r>
          </a:p>
          <a:p>
            <a:r>
              <a:rPr lang="en-US" sz="2000" dirty="0" smtClean="0"/>
              <a:t>Patient is now </a:t>
            </a:r>
            <a:r>
              <a:rPr lang="en-US" sz="2000" dirty="0"/>
              <a:t>on </a:t>
            </a:r>
            <a:r>
              <a:rPr lang="en-US" sz="2000" dirty="0">
                <a:solidFill>
                  <a:srgbClr val="660066"/>
                </a:solidFill>
              </a:rPr>
              <a:t>basal </a:t>
            </a:r>
            <a:r>
              <a:rPr lang="en-US" sz="2000" dirty="0" smtClean="0">
                <a:solidFill>
                  <a:srgbClr val="660066"/>
                </a:solidFill>
              </a:rPr>
              <a:t>insulin</a:t>
            </a:r>
            <a:r>
              <a:rPr lang="en-US" sz="2000" dirty="0">
                <a:solidFill>
                  <a:srgbClr val="660066"/>
                </a:solidFill>
              </a:rPr>
              <a:t> </a:t>
            </a:r>
            <a:r>
              <a:rPr lang="en-US" sz="2000" dirty="0" smtClean="0"/>
              <a:t>(</a:t>
            </a:r>
            <a:r>
              <a:rPr lang="en-US" sz="2000" dirty="0"/>
              <a:t>L</a:t>
            </a:r>
            <a:r>
              <a:rPr lang="en-US" sz="2000" dirty="0" smtClean="0"/>
              <a:t>antus </a:t>
            </a:r>
            <a:r>
              <a:rPr lang="en-US" sz="2000" dirty="0"/>
              <a:t>10units at </a:t>
            </a:r>
            <a:r>
              <a:rPr lang="en-US" sz="2000" dirty="0" smtClean="0"/>
              <a:t>night) </a:t>
            </a:r>
            <a:r>
              <a:rPr lang="en-US" sz="2000" dirty="0" smtClean="0">
                <a:solidFill>
                  <a:srgbClr val="FF0000"/>
                </a:solidFill>
              </a:rPr>
              <a:t>BUT</a:t>
            </a:r>
            <a:r>
              <a:rPr lang="en-US" sz="2000" dirty="0" smtClean="0"/>
              <a:t> is also on supplemental </a:t>
            </a:r>
            <a:r>
              <a:rPr lang="en-US" sz="2000" dirty="0" smtClean="0">
                <a:solidFill>
                  <a:srgbClr val="660066"/>
                </a:solidFill>
              </a:rPr>
              <a:t>insulin sliding scale TID before meals</a:t>
            </a:r>
          </a:p>
          <a:p>
            <a:endParaRPr lang="en-US" sz="2000" dirty="0"/>
          </a:p>
          <a:p>
            <a:pPr marL="0" indent="0" algn="ctr">
              <a:buNone/>
            </a:pPr>
            <a:r>
              <a:rPr lang="en-US" b="1" dirty="0">
                <a:solidFill>
                  <a:srgbClr val="660066"/>
                </a:solidFill>
              </a:rPr>
              <a:t>What </a:t>
            </a:r>
            <a:r>
              <a:rPr lang="en-US" b="1" dirty="0" smtClean="0">
                <a:solidFill>
                  <a:srgbClr val="660066"/>
                </a:solidFill>
              </a:rPr>
              <a:t>recommendation would you make </a:t>
            </a:r>
            <a:r>
              <a:rPr lang="en-US" b="1" dirty="0">
                <a:solidFill>
                  <a:srgbClr val="660066"/>
                </a:solidFill>
              </a:rPr>
              <a:t>as a </a:t>
            </a:r>
            <a:r>
              <a:rPr lang="en-US" b="1" dirty="0" smtClean="0">
                <a:solidFill>
                  <a:srgbClr val="660066"/>
                </a:solidFill>
              </a:rPr>
              <a:t>pharmacist?</a:t>
            </a:r>
          </a:p>
          <a:p>
            <a:endParaRPr lang="en-US" sz="2000" dirty="0"/>
          </a:p>
          <a:p>
            <a:pPr marL="457200" indent="-457200">
              <a:buFont typeface="+mj-lt"/>
              <a:buAutoNum type="alphaUcPeriod"/>
            </a:pPr>
            <a:r>
              <a:rPr lang="en-US" sz="2000" dirty="0" smtClean="0"/>
              <a:t>No recommendation, D.B’s current insulin </a:t>
            </a:r>
            <a:r>
              <a:rPr lang="en-US" sz="2000" dirty="0"/>
              <a:t>therapy is </a:t>
            </a:r>
            <a:r>
              <a:rPr lang="en-US" sz="2000" dirty="0" smtClean="0"/>
              <a:t>perfect </a:t>
            </a:r>
            <a:endParaRPr lang="en-US" sz="2000" dirty="0"/>
          </a:p>
          <a:p>
            <a:pPr marL="457200" indent="-457200">
              <a:buFont typeface="+mj-lt"/>
              <a:buAutoNum type="alphaUcPeriod"/>
            </a:pPr>
            <a:r>
              <a:rPr lang="en-US" sz="2000" b="1" dirty="0">
                <a:solidFill>
                  <a:srgbClr val="FF0000"/>
                </a:solidFill>
              </a:rPr>
              <a:t>Supplemental sliding scale may be used temporarily as a dose finding strategy to determine appropriate bolus doses. Recommend to re-evaluate and consider adjusting insulin therapy in 2</a:t>
            </a:r>
            <a:r>
              <a:rPr lang="en-US" sz="2000" b="1" dirty="0" smtClean="0">
                <a:solidFill>
                  <a:srgbClr val="FF0000"/>
                </a:solidFill>
              </a:rPr>
              <a:t> </a:t>
            </a:r>
            <a:r>
              <a:rPr lang="en-US" sz="2000" b="1" dirty="0">
                <a:solidFill>
                  <a:srgbClr val="FF0000"/>
                </a:solidFill>
              </a:rPr>
              <a:t>week </a:t>
            </a:r>
          </a:p>
          <a:p>
            <a:pPr marL="457200" indent="-457200">
              <a:buFont typeface="+mj-lt"/>
              <a:buAutoNum type="alphaUcPeriod"/>
            </a:pPr>
            <a:r>
              <a:rPr lang="en-US" sz="2000" dirty="0" smtClean="0"/>
              <a:t>Supplemental </a:t>
            </a:r>
            <a:r>
              <a:rPr lang="en-US" sz="2000" dirty="0"/>
              <a:t>sliding </a:t>
            </a:r>
            <a:r>
              <a:rPr lang="en-US" sz="2000" dirty="0" smtClean="0"/>
              <a:t>scales are </a:t>
            </a:r>
            <a:r>
              <a:rPr lang="en-US" sz="2000" dirty="0"/>
              <a:t>not acceptable, recommend </a:t>
            </a:r>
            <a:r>
              <a:rPr lang="en-US" sz="2000" dirty="0" smtClean="0"/>
              <a:t>to </a:t>
            </a:r>
            <a:r>
              <a:rPr lang="en-US" sz="2000" dirty="0"/>
              <a:t>discontinue it </a:t>
            </a:r>
            <a:r>
              <a:rPr lang="en-US" sz="2000" dirty="0" smtClean="0"/>
              <a:t>immediately</a:t>
            </a:r>
            <a:endParaRPr lang="en-US" sz="2000" dirty="0"/>
          </a:p>
        </p:txBody>
      </p:sp>
    </p:spTree>
    <p:extLst>
      <p:ext uri="{BB962C8B-B14F-4D97-AF65-F5344CB8AC3E}">
        <p14:creationId xmlns:p14="http://schemas.microsoft.com/office/powerpoint/2010/main" val="910582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9278" y="2423417"/>
            <a:ext cx="7848600" cy="1927225"/>
          </a:xfrm>
        </p:spPr>
        <p:txBody>
          <a:bodyPr/>
          <a:lstStyle/>
          <a:p>
            <a:pPr algn="ctr"/>
            <a:r>
              <a:rPr lang="en-US" sz="6600" dirty="0" smtClean="0"/>
              <a:t>Role of the Pharmacist </a:t>
            </a:r>
            <a:endParaRPr lang="en-US" sz="6600" dirty="0"/>
          </a:p>
        </p:txBody>
      </p:sp>
    </p:spTree>
    <p:extLst>
      <p:ext uri="{BB962C8B-B14F-4D97-AF65-F5344CB8AC3E}">
        <p14:creationId xmlns:p14="http://schemas.microsoft.com/office/powerpoint/2010/main" val="2109938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Multidisciplinary Management Approach</a:t>
            </a:r>
          </a:p>
        </p:txBody>
      </p:sp>
      <p:sp>
        <p:nvSpPr>
          <p:cNvPr id="3" name="Content Placeholder 2"/>
          <p:cNvSpPr>
            <a:spLocks noGrp="1"/>
          </p:cNvSpPr>
          <p:nvPr>
            <p:ph idx="1"/>
          </p:nvPr>
        </p:nvSpPr>
        <p:spPr>
          <a:xfrm>
            <a:off x="457199" y="1600199"/>
            <a:ext cx="8500533" cy="5139267"/>
          </a:xfrm>
        </p:spPr>
        <p:txBody>
          <a:bodyPr>
            <a:normAutofit fontScale="92500" lnSpcReduction="10000"/>
          </a:bodyPr>
          <a:lstStyle/>
          <a:p>
            <a:pPr marL="0" indent="0" algn="ctr">
              <a:buNone/>
            </a:pPr>
            <a:r>
              <a:rPr lang="en-US" dirty="0"/>
              <a:t>Role of the pharmacist: </a:t>
            </a:r>
            <a:r>
              <a:rPr lang="en-US" b="1" dirty="0">
                <a:solidFill>
                  <a:srgbClr val="FF0000"/>
                </a:solidFill>
              </a:rPr>
              <a:t>Get everyone on board</a:t>
            </a:r>
            <a:r>
              <a:rPr lang="en-US" b="1" dirty="0" smtClean="0">
                <a:solidFill>
                  <a:srgbClr val="FF0000"/>
                </a:solidFill>
              </a:rPr>
              <a:t>!</a:t>
            </a:r>
          </a:p>
          <a:p>
            <a:pPr marL="0" indent="0">
              <a:buNone/>
            </a:pPr>
            <a:endParaRPr lang="en-US" b="1" dirty="0"/>
          </a:p>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Physicians</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marL="2323783" lvl="8" indent="-342900">
              <a:buFont typeface="Arial"/>
              <a:buChar char="•"/>
            </a:pPr>
            <a:r>
              <a:rPr lang="en-US" sz="2000" dirty="0" smtClean="0"/>
              <a:t>Discontinuing ISS</a:t>
            </a:r>
          </a:p>
          <a:p>
            <a:pPr marL="2323783" lvl="8" indent="-342900">
              <a:buFont typeface="Arial"/>
              <a:buChar char="•"/>
            </a:pPr>
            <a:r>
              <a:rPr lang="en-US" sz="2000" dirty="0" smtClean="0"/>
              <a:t>Initiating </a:t>
            </a:r>
            <a:r>
              <a:rPr lang="en-US" sz="2000" dirty="0"/>
              <a:t>patient-specific basal-bolus insulin therapy </a:t>
            </a:r>
            <a:endParaRPr lang="en-US" sz="2000" dirty="0" smtClean="0"/>
          </a:p>
          <a:p>
            <a:pPr marL="1135063" lvl="2" indent="-342900">
              <a:buFont typeface="Arial"/>
              <a:buChar char="•"/>
            </a:pPr>
            <a:endParaRPr lang="en-US" dirty="0"/>
          </a:p>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Nurses/Patients &amp; family members: </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buNone/>
            </a:pPr>
            <a:endParaRPr lang="en-US" dirty="0" smtClean="0"/>
          </a:p>
          <a:p>
            <a:pPr lvl="8">
              <a:buFont typeface="Arial"/>
              <a:buChar char="•"/>
            </a:pPr>
            <a:r>
              <a:rPr lang="en-US" sz="1900" dirty="0" smtClean="0"/>
              <a:t>Recognize signs and symptoms  of hyper- and hypoglycemia</a:t>
            </a:r>
          </a:p>
          <a:p>
            <a:pPr lvl="8">
              <a:buFont typeface="Arial"/>
              <a:buChar char="•"/>
            </a:pPr>
            <a:r>
              <a:rPr lang="en-US" sz="1900" dirty="0" smtClean="0"/>
              <a:t>Treat </a:t>
            </a:r>
            <a:r>
              <a:rPr lang="en-US" sz="1900" dirty="0"/>
              <a:t>hypoglycemia and severe </a:t>
            </a:r>
            <a:r>
              <a:rPr lang="en-US" sz="1900" dirty="0" smtClean="0"/>
              <a:t>hyperglycemia</a:t>
            </a:r>
            <a:endParaRPr lang="en-US" dirty="0" smtClean="0"/>
          </a:p>
          <a:p>
            <a:pPr lvl="8">
              <a:buFont typeface="Arial"/>
              <a:buChar char="•"/>
            </a:pPr>
            <a:endParaRPr lang="en-US" dirty="0"/>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Nursing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Home</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1598613" lvl="4" indent="-342900">
              <a:buFont typeface="Arial"/>
              <a:buChar char="•"/>
            </a:pPr>
            <a:r>
              <a:rPr lang="en-US" sz="1900" dirty="0"/>
              <a:t>Help </a:t>
            </a:r>
            <a:r>
              <a:rPr lang="en-US" sz="1900" b="1" dirty="0">
                <a:solidFill>
                  <a:srgbClr val="D2533C"/>
                </a:solidFill>
              </a:rPr>
              <a:t>develop and implement </a:t>
            </a:r>
            <a:r>
              <a:rPr lang="en-US" sz="1900" dirty="0"/>
              <a:t>protocols to initiate basal-bolus insulin therapy</a:t>
            </a:r>
          </a:p>
        </p:txBody>
      </p:sp>
      <p:sp>
        <p:nvSpPr>
          <p:cNvPr id="5" name="TextBox 4"/>
          <p:cNvSpPr txBox="1"/>
          <p:nvPr/>
        </p:nvSpPr>
        <p:spPr>
          <a:xfrm>
            <a:off x="203200" y="2838029"/>
            <a:ext cx="1794933" cy="400110"/>
          </a:xfrm>
          <a:prstGeom prst="rect">
            <a:avLst/>
          </a:prstGeom>
          <a:noFill/>
        </p:spPr>
        <p:txBody>
          <a:bodyPr wrap="square" rtlCol="0">
            <a:spAutoFit/>
          </a:bodyPr>
          <a:lstStyle/>
          <a:p>
            <a:r>
              <a:rPr lang="en-US" sz="2000" b="1" dirty="0" smtClean="0">
                <a:solidFill>
                  <a:srgbClr val="D2533C"/>
                </a:solidFill>
              </a:rPr>
              <a:t>Recommend</a:t>
            </a:r>
            <a:endParaRPr lang="en-US" sz="2000" b="1" dirty="0">
              <a:solidFill>
                <a:srgbClr val="D2533C"/>
              </a:solidFill>
            </a:endParaRPr>
          </a:p>
        </p:txBody>
      </p:sp>
      <p:sp>
        <p:nvSpPr>
          <p:cNvPr id="6" name="Left Brace 5"/>
          <p:cNvSpPr/>
          <p:nvPr/>
        </p:nvSpPr>
        <p:spPr>
          <a:xfrm>
            <a:off x="1862670" y="4419600"/>
            <a:ext cx="304800" cy="430292"/>
          </a:xfrm>
          <a:prstGeom prst="leftBrace">
            <a:avLst/>
          </a:prstGeom>
          <a:ln/>
        </p:spPr>
        <p:style>
          <a:lnRef idx="2">
            <a:schemeClr val="accent1"/>
          </a:lnRef>
          <a:fillRef idx="0">
            <a:schemeClr val="accent1"/>
          </a:fillRef>
          <a:effectRef idx="1">
            <a:schemeClr val="accent1"/>
          </a:effectRef>
          <a:fontRef idx="minor">
            <a:schemeClr val="tx1"/>
          </a:fontRef>
        </p:style>
        <p:txBody>
          <a:bodyPr/>
          <a:lstStyle/>
          <a:p>
            <a:endParaRPr lang="en-US">
              <a:solidFill>
                <a:srgbClr val="D2533C"/>
              </a:solidFill>
            </a:endParaRPr>
          </a:p>
        </p:txBody>
      </p:sp>
      <p:sp>
        <p:nvSpPr>
          <p:cNvPr id="8" name="Left Brace 7"/>
          <p:cNvSpPr/>
          <p:nvPr/>
        </p:nvSpPr>
        <p:spPr>
          <a:xfrm>
            <a:off x="7586133" y="2145453"/>
            <a:ext cx="304800" cy="822960"/>
          </a:xfrm>
          <a:prstGeom prst="leftBrace">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0" name="TextBox 9"/>
          <p:cNvSpPr txBox="1"/>
          <p:nvPr/>
        </p:nvSpPr>
        <p:spPr>
          <a:xfrm>
            <a:off x="304798" y="4463624"/>
            <a:ext cx="1498600" cy="400110"/>
          </a:xfrm>
          <a:prstGeom prst="rect">
            <a:avLst/>
          </a:prstGeom>
          <a:noFill/>
        </p:spPr>
        <p:txBody>
          <a:bodyPr wrap="square" rtlCol="0">
            <a:spAutoFit/>
          </a:bodyPr>
          <a:lstStyle/>
          <a:p>
            <a:r>
              <a:rPr lang="en-US" sz="2000" b="1" dirty="0" smtClean="0">
                <a:solidFill>
                  <a:srgbClr val="D2533C"/>
                </a:solidFill>
              </a:rPr>
              <a:t>Educate to</a:t>
            </a:r>
            <a:endParaRPr lang="en-US" sz="2000" b="1" dirty="0">
              <a:solidFill>
                <a:srgbClr val="D2533C"/>
              </a:solidFill>
            </a:endParaRPr>
          </a:p>
        </p:txBody>
      </p:sp>
      <p:sp>
        <p:nvSpPr>
          <p:cNvPr id="11" name="Left Brace 10"/>
          <p:cNvSpPr/>
          <p:nvPr/>
        </p:nvSpPr>
        <p:spPr>
          <a:xfrm>
            <a:off x="1998133" y="2779364"/>
            <a:ext cx="304800" cy="458775"/>
          </a:xfrm>
          <a:prstGeom prst="leftBrace">
            <a:avLst/>
          </a:prstGeom>
          <a:ln/>
        </p:spPr>
        <p:style>
          <a:lnRef idx="2">
            <a:schemeClr val="accent1"/>
          </a:lnRef>
          <a:fillRef idx="0">
            <a:schemeClr val="accent1"/>
          </a:fillRef>
          <a:effectRef idx="1">
            <a:schemeClr val="accent1"/>
          </a:effectRef>
          <a:fontRef idx="minor">
            <a:schemeClr val="tx1"/>
          </a:fontRef>
        </p:style>
        <p:txBody>
          <a:bodyPr/>
          <a:lstStyle/>
          <a:p>
            <a:endParaRPr lang="en-US">
              <a:solidFill>
                <a:srgbClr val="D2533C"/>
              </a:solidFill>
            </a:endParaRPr>
          </a:p>
        </p:txBody>
      </p:sp>
    </p:spTree>
    <p:extLst>
      <p:ext uri="{BB962C8B-B14F-4D97-AF65-F5344CB8AC3E}">
        <p14:creationId xmlns:p14="http://schemas.microsoft.com/office/powerpoint/2010/main" val="595590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Tips on persuading physicians to uptake your recommendation(s)</a:t>
            </a:r>
            <a:endParaRPr lang="en-US" b="1" dirty="0"/>
          </a:p>
        </p:txBody>
      </p:sp>
      <p:pic>
        <p:nvPicPr>
          <p:cNvPr id="4" name="Picture 3" descr="reactive-vs-proactive-change-1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954" y="2036539"/>
            <a:ext cx="3361593" cy="2202200"/>
          </a:xfrm>
          <a:prstGeom prst="rect">
            <a:avLst/>
          </a:prstGeom>
        </p:spPr>
      </p:pic>
      <p:sp>
        <p:nvSpPr>
          <p:cNvPr id="3" name="Content Placeholder 2"/>
          <p:cNvSpPr>
            <a:spLocks noGrp="1"/>
          </p:cNvSpPr>
          <p:nvPr>
            <p:ph idx="1"/>
          </p:nvPr>
        </p:nvSpPr>
        <p:spPr>
          <a:xfrm>
            <a:off x="457200" y="2285418"/>
            <a:ext cx="8229600" cy="3966610"/>
          </a:xfrm>
        </p:spPr>
        <p:txBody>
          <a:bodyPr>
            <a:normAutofit/>
          </a:bodyPr>
          <a:lstStyle/>
          <a:p>
            <a:pPr marL="457200" indent="-457200">
              <a:buAutoNum type="arabicParenR"/>
            </a:pPr>
            <a:r>
              <a:rPr lang="en-US" sz="2800" dirty="0" smtClean="0"/>
              <a:t>Don’t give up!</a:t>
            </a:r>
          </a:p>
          <a:p>
            <a:pPr marL="457200" indent="-457200">
              <a:buAutoNum type="arabicParenR"/>
            </a:pPr>
            <a:r>
              <a:rPr lang="en-US" sz="2800" dirty="0" smtClean="0"/>
              <a:t>All about the “wording” </a:t>
            </a:r>
          </a:p>
          <a:p>
            <a:pPr marL="457200" indent="-457200">
              <a:buFontTx/>
              <a:buAutoNum type="arabicParenR"/>
            </a:pPr>
            <a:r>
              <a:rPr lang="en-US" sz="2800" dirty="0" smtClean="0"/>
              <a:t>Provide evidence</a:t>
            </a:r>
          </a:p>
          <a:p>
            <a:pPr marL="457200" indent="-457200">
              <a:buAutoNum type="arabicParenR"/>
            </a:pPr>
            <a:r>
              <a:rPr lang="en-US" sz="2800" dirty="0" smtClean="0"/>
              <a:t>Check patient’s history </a:t>
            </a:r>
          </a:p>
          <a:p>
            <a:pPr marL="457200" indent="-457200">
              <a:buFontTx/>
              <a:buAutoNum type="arabicParenR"/>
            </a:pPr>
            <a:r>
              <a:rPr lang="en-US" sz="2800" dirty="0" smtClean="0"/>
              <a:t>Reinforce the idea that this is in the best interest of the patient</a:t>
            </a:r>
          </a:p>
          <a:p>
            <a:pPr marL="457200" indent="-457200">
              <a:buAutoNum type="arabicParenR"/>
            </a:pPr>
            <a:r>
              <a:rPr lang="en-US" sz="2800" dirty="0" smtClean="0"/>
              <a:t>Mention specific guidelines to support your thought</a:t>
            </a:r>
            <a:endParaRPr lang="en-US" sz="2800" dirty="0"/>
          </a:p>
        </p:txBody>
      </p:sp>
    </p:spTree>
    <p:extLst>
      <p:ext uri="{BB962C8B-B14F-4D97-AF65-F5344CB8AC3E}">
        <p14:creationId xmlns:p14="http://schemas.microsoft.com/office/powerpoint/2010/main" val="517035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CDA </a:t>
            </a:r>
            <a:r>
              <a:rPr lang="en-US" b="1" dirty="0" smtClean="0"/>
              <a:t>guideline:</a:t>
            </a:r>
            <a:endParaRPr lang="en-US" b="1" dirty="0"/>
          </a:p>
          <a:p>
            <a:pPr lvl="1">
              <a:buFont typeface="Arial"/>
              <a:buChar char="•"/>
            </a:pPr>
            <a:r>
              <a:rPr lang="en-US" sz="2400" dirty="0"/>
              <a:t>“For hospitalized patients with diabetes treated with insulin, a proactive approach…is preferred over the sliding scale</a:t>
            </a:r>
            <a:r>
              <a:rPr lang="en-US" sz="2400" dirty="0" smtClean="0"/>
              <a:t>”</a:t>
            </a:r>
            <a:r>
              <a:rPr lang="en-US" sz="2400" baseline="30000" dirty="0" smtClean="0"/>
              <a:t>1</a:t>
            </a:r>
            <a:endParaRPr lang="en-US" sz="2400" baseline="30000" dirty="0"/>
          </a:p>
          <a:p>
            <a:pPr lvl="1">
              <a:buFont typeface="Arial"/>
              <a:buChar char="•"/>
            </a:pPr>
            <a:r>
              <a:rPr lang="en-US" sz="2400" dirty="0">
                <a:solidFill>
                  <a:srgbClr val="FF0000"/>
                </a:solidFill>
              </a:rPr>
              <a:t>Does not discuss ISS use in LTC facilities</a:t>
            </a:r>
          </a:p>
          <a:p>
            <a:r>
              <a:rPr lang="en-US" b="1" dirty="0"/>
              <a:t>American Geriatric Society</a:t>
            </a:r>
            <a:r>
              <a:rPr lang="en-US" dirty="0"/>
              <a:t>:</a:t>
            </a:r>
          </a:p>
          <a:p>
            <a:pPr lvl="1">
              <a:buFont typeface="Arial"/>
              <a:buChar char="•"/>
            </a:pPr>
            <a:r>
              <a:rPr lang="en-US" sz="2400" dirty="0"/>
              <a:t>Recently (2012) updated Beers list to include sliding scale</a:t>
            </a:r>
          </a:p>
          <a:p>
            <a:pPr lvl="1">
              <a:buFont typeface="Arial"/>
              <a:buChar char="•"/>
            </a:pPr>
            <a:r>
              <a:rPr lang="en-US" sz="2400" dirty="0"/>
              <a:t>“</a:t>
            </a:r>
            <a:r>
              <a:rPr lang="en-US" sz="2400" dirty="0">
                <a:solidFill>
                  <a:srgbClr val="FF0000"/>
                </a:solidFill>
              </a:rPr>
              <a:t>Avoid</a:t>
            </a:r>
            <a:r>
              <a:rPr lang="en-US" sz="2400" dirty="0"/>
              <a:t>. Higher risk of hypoglycemia without improvement in hyperglycemia management </a:t>
            </a:r>
            <a:r>
              <a:rPr lang="en-US" sz="2400" dirty="0">
                <a:solidFill>
                  <a:srgbClr val="FF0000"/>
                </a:solidFill>
              </a:rPr>
              <a:t>regardless of care setting</a:t>
            </a:r>
            <a:r>
              <a:rPr lang="en-US" sz="2400" dirty="0" smtClean="0"/>
              <a:t>”</a:t>
            </a:r>
            <a:r>
              <a:rPr lang="en-US" sz="2400" baseline="30000" dirty="0" smtClean="0"/>
              <a:t>2</a:t>
            </a:r>
            <a:endParaRPr lang="en-US" sz="2400" baseline="30000" dirty="0"/>
          </a:p>
          <a:p>
            <a:endParaRPr lang="en-US" sz="2800" dirty="0"/>
          </a:p>
        </p:txBody>
      </p:sp>
      <p:sp>
        <p:nvSpPr>
          <p:cNvPr id="4" name="Title 1"/>
          <p:cNvSpPr>
            <a:spLocks noGrp="1"/>
          </p:cNvSpPr>
          <p:nvPr>
            <p:ph type="title"/>
          </p:nvPr>
        </p:nvSpPr>
        <p:spPr/>
        <p:txBody>
          <a:bodyPr/>
          <a:lstStyle/>
          <a:p>
            <a:pPr algn="ctr"/>
            <a:r>
              <a:rPr lang="en-US" b="1" dirty="0" smtClean="0"/>
              <a:t>What Do Guidelines Say?</a:t>
            </a:r>
            <a:endParaRPr lang="en-US" b="1" dirty="0"/>
          </a:p>
        </p:txBody>
      </p:sp>
      <p:sp>
        <p:nvSpPr>
          <p:cNvPr id="5" name="TextBox 4"/>
          <p:cNvSpPr txBox="1"/>
          <p:nvPr/>
        </p:nvSpPr>
        <p:spPr>
          <a:xfrm>
            <a:off x="158758" y="6185396"/>
            <a:ext cx="8528042" cy="707886"/>
          </a:xfrm>
          <a:prstGeom prst="rect">
            <a:avLst/>
          </a:prstGeom>
          <a:noFill/>
        </p:spPr>
        <p:txBody>
          <a:bodyPr wrap="square" rtlCol="0">
            <a:spAutoFit/>
          </a:bodyPr>
          <a:lstStyle/>
          <a:p>
            <a:r>
              <a:rPr lang="en-US" sz="1000" dirty="0" smtClean="0"/>
              <a:t>1.Canadian Diabetes Association Clinical Practice Guidelines Expert Committee. Canadian Diabetes Association 2008 clinical practice guidelines for the prevention and management of diabetes in Canada. </a:t>
            </a:r>
            <a:r>
              <a:rPr lang="en-US" sz="1000" i="1" dirty="0" smtClean="0"/>
              <a:t>Can J Diabetes </a:t>
            </a:r>
            <a:r>
              <a:rPr lang="en-US" sz="1000" dirty="0" smtClean="0"/>
              <a:t>2008;32(</a:t>
            </a:r>
            <a:r>
              <a:rPr lang="en-US" sz="1000" dirty="0" err="1" smtClean="0"/>
              <a:t>suppl</a:t>
            </a:r>
            <a:r>
              <a:rPr lang="en-US" sz="1000" dirty="0" smtClean="0"/>
              <a:t> 1):S1-S201.</a:t>
            </a:r>
          </a:p>
          <a:p>
            <a:r>
              <a:rPr lang="en-US" sz="1000" dirty="0" smtClean="0"/>
              <a:t>2.American </a:t>
            </a:r>
            <a:r>
              <a:rPr lang="en-US" sz="1000" dirty="0"/>
              <a:t>Geriatrics Society. Updated</a:t>
            </a:r>
            <a:r>
              <a:rPr lang="en-US" sz="1000" dirty="0" smtClean="0"/>
              <a:t> Beers MH. Explicit criteria for determining potentially inappropriate medication use by the elderly: an update. Arch Intern Med. 1997;157(14):1531–6</a:t>
            </a:r>
          </a:p>
        </p:txBody>
      </p:sp>
    </p:spTree>
    <p:extLst>
      <p:ext uri="{BB962C8B-B14F-4D97-AF65-F5344CB8AC3E}">
        <p14:creationId xmlns:p14="http://schemas.microsoft.com/office/powerpoint/2010/main" val="2594885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AGS Beers Criteria </a:t>
            </a:r>
          </a:p>
        </p:txBody>
      </p:sp>
      <p:sp>
        <p:nvSpPr>
          <p:cNvPr id="3" name="Content Placeholder 2"/>
          <p:cNvSpPr>
            <a:spLocks noGrp="1"/>
          </p:cNvSpPr>
          <p:nvPr>
            <p:ph idx="1"/>
          </p:nvPr>
        </p:nvSpPr>
        <p:spPr/>
        <p:txBody>
          <a:bodyPr/>
          <a:lstStyle/>
          <a:p>
            <a:r>
              <a:rPr lang="en-US" dirty="0"/>
              <a:t>List of inappropriate medications for the elderly</a:t>
            </a:r>
          </a:p>
          <a:p>
            <a:r>
              <a:rPr lang="en-US" dirty="0"/>
              <a:t>FREE Pocket pamphlet available on-line and on my website!</a:t>
            </a:r>
          </a:p>
          <a:p>
            <a:endParaRPr lang="en-US" dirty="0"/>
          </a:p>
        </p:txBody>
      </p:sp>
      <p:pic>
        <p:nvPicPr>
          <p:cNvPr id="4" name="Picture 3" descr="cartoon_reasonis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200" y="2995866"/>
            <a:ext cx="5156687" cy="3505867"/>
          </a:xfrm>
          <a:prstGeom prst="rect">
            <a:avLst/>
          </a:prstGeom>
        </p:spPr>
      </p:pic>
      <p:sp>
        <p:nvSpPr>
          <p:cNvPr id="5" name="Content Placeholder 2"/>
          <p:cNvSpPr txBox="1">
            <a:spLocks/>
          </p:cNvSpPr>
          <p:nvPr/>
        </p:nvSpPr>
        <p:spPr>
          <a:xfrm>
            <a:off x="321733" y="3674534"/>
            <a:ext cx="3437467" cy="1879599"/>
          </a:xfrm>
          <a:prstGeom prst="rect">
            <a:avLst/>
          </a:prstGeom>
        </p:spPr>
        <p:txBody>
          <a:bodyPr vert="horz" lIns="91440" tIns="45720" rIns="91440" bIns="45720" rtlCol="0">
            <a:no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pPr marL="0" indent="0">
              <a:buNone/>
            </a:pPr>
            <a:r>
              <a:rPr lang="en-US" dirty="0" smtClean="0"/>
              <a:t>The miracles that the words </a:t>
            </a:r>
            <a:r>
              <a:rPr lang="en-US" dirty="0" smtClean="0">
                <a:solidFill>
                  <a:schemeClr val="tx2"/>
                </a:solidFill>
              </a:rPr>
              <a:t>“According to AGS Beers Criteria…” </a:t>
            </a:r>
            <a:r>
              <a:rPr lang="en-US" dirty="0" smtClean="0"/>
              <a:t>can produce…</a:t>
            </a:r>
          </a:p>
        </p:txBody>
      </p:sp>
      <p:sp>
        <p:nvSpPr>
          <p:cNvPr id="6" name="TextBox 5"/>
          <p:cNvSpPr txBox="1"/>
          <p:nvPr/>
        </p:nvSpPr>
        <p:spPr>
          <a:xfrm>
            <a:off x="321733" y="6603925"/>
            <a:ext cx="8233541" cy="246221"/>
          </a:xfrm>
          <a:prstGeom prst="rect">
            <a:avLst/>
          </a:prstGeom>
          <a:noFill/>
        </p:spPr>
        <p:txBody>
          <a:bodyPr wrap="square" rtlCol="0">
            <a:spAutoFit/>
          </a:bodyPr>
          <a:lstStyle/>
          <a:p>
            <a:r>
              <a:rPr lang="en-US" sz="1000" dirty="0" err="1" smtClean="0"/>
              <a:t>From:http</a:t>
            </a:r>
            <a:r>
              <a:rPr lang="en-US" sz="1000" dirty="0" smtClean="0"/>
              <a:t>://</a:t>
            </a:r>
            <a:r>
              <a:rPr lang="en-US" sz="1000" dirty="0" err="1" smtClean="0"/>
              <a:t>www.mbalifecycle.com</a:t>
            </a:r>
            <a:r>
              <a:rPr lang="en-US" sz="1000" dirty="0" smtClean="0"/>
              <a:t>/blog/bid/37560/MBA-Market-Research-Empowering-Data-Driven-Decision-Making</a:t>
            </a:r>
            <a:endParaRPr lang="en-US" dirty="0"/>
          </a:p>
        </p:txBody>
      </p:sp>
    </p:spTree>
    <p:extLst>
      <p:ext uri="{BB962C8B-B14F-4D97-AF65-F5344CB8AC3E}">
        <p14:creationId xmlns:p14="http://schemas.microsoft.com/office/powerpoint/2010/main" val="3129850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sanity2.jpg"/>
          <p:cNvPicPr>
            <a:picLocks noGrp="1" noChangeAspect="1"/>
          </p:cNvPicPr>
          <p:nvPr>
            <p:ph idx="1"/>
          </p:nvPr>
        </p:nvPicPr>
        <p:blipFill>
          <a:blip r:embed="rId2">
            <a:extLst>
              <a:ext uri="{28A0092B-C50C-407E-A947-70E740481C1C}">
                <a14:useLocalDpi xmlns:a14="http://schemas.microsoft.com/office/drawing/2010/main" val="0"/>
              </a:ext>
            </a:extLst>
          </a:blip>
          <a:srcRect l="-84066" r="-84066"/>
          <a:stretch>
            <a:fillRect/>
          </a:stretch>
        </p:blipFill>
        <p:spPr>
          <a:xfrm>
            <a:off x="3500944" y="1166293"/>
            <a:ext cx="7733531" cy="4582833"/>
          </a:xfrm>
        </p:spPr>
      </p:pic>
      <p:sp>
        <p:nvSpPr>
          <p:cNvPr id="2" name="Title 1"/>
          <p:cNvSpPr>
            <a:spLocks noGrp="1"/>
          </p:cNvSpPr>
          <p:nvPr>
            <p:ph type="title"/>
          </p:nvPr>
        </p:nvSpPr>
        <p:spPr/>
        <p:txBody>
          <a:bodyPr>
            <a:normAutofit/>
          </a:bodyPr>
          <a:lstStyle/>
          <a:p>
            <a:pPr algn="ctr"/>
            <a:r>
              <a:rPr lang="en-US" sz="4400" b="1" dirty="0" smtClean="0"/>
              <a:t>Key Messages</a:t>
            </a:r>
            <a:endParaRPr lang="en-US" sz="4400" b="1" dirty="0"/>
          </a:p>
        </p:txBody>
      </p:sp>
      <p:sp>
        <p:nvSpPr>
          <p:cNvPr id="5" name="TextBox 4"/>
          <p:cNvSpPr txBox="1"/>
          <p:nvPr/>
        </p:nvSpPr>
        <p:spPr>
          <a:xfrm>
            <a:off x="351360" y="1917678"/>
            <a:ext cx="5452113" cy="3785652"/>
          </a:xfrm>
          <a:prstGeom prst="rect">
            <a:avLst/>
          </a:prstGeom>
          <a:noFill/>
        </p:spPr>
        <p:txBody>
          <a:bodyPr wrap="square" rtlCol="0">
            <a:spAutoFit/>
          </a:bodyPr>
          <a:lstStyle/>
          <a:p>
            <a:endParaRPr lang="en-US" sz="2000" b="1" dirty="0" smtClean="0"/>
          </a:p>
          <a:p>
            <a:pPr marL="457200" indent="-457200">
              <a:buFont typeface="+mj-lt"/>
              <a:buAutoNum type="arabicPeriod"/>
            </a:pPr>
            <a:r>
              <a:rPr lang="en-US" sz="2000" dirty="0" smtClean="0"/>
              <a:t>STOP the use of insulin sliding scales</a:t>
            </a:r>
          </a:p>
          <a:p>
            <a:pPr marL="800100" lvl="1" indent="-342900">
              <a:buFont typeface="Arial"/>
              <a:buChar char="•"/>
            </a:pPr>
            <a:r>
              <a:rPr lang="en-US" sz="2000" dirty="0" smtClean="0"/>
              <a:t>Not evidence-based practice</a:t>
            </a:r>
          </a:p>
          <a:p>
            <a:pPr marL="800100" lvl="1" indent="-342900">
              <a:buFont typeface="Arial"/>
              <a:buChar char="•"/>
            </a:pPr>
            <a:endParaRPr lang="en-US" sz="2000" dirty="0" smtClean="0"/>
          </a:p>
          <a:p>
            <a:pPr marL="457200" indent="-457200">
              <a:buFont typeface="+mj-lt"/>
              <a:buAutoNum type="arabicPeriod"/>
            </a:pPr>
            <a:r>
              <a:rPr lang="en-US" sz="2000" dirty="0" smtClean="0"/>
              <a:t>Recommend basal-bolus insulin regimens</a:t>
            </a:r>
          </a:p>
          <a:p>
            <a:pPr marL="800100" lvl="1" indent="-342900">
              <a:buFont typeface="Arial"/>
              <a:buChar char="•"/>
            </a:pPr>
            <a:r>
              <a:rPr lang="en-US" sz="2000" dirty="0" smtClean="0"/>
              <a:t>“Proactive” approach</a:t>
            </a:r>
          </a:p>
          <a:p>
            <a:pPr marL="800100" lvl="1" indent="-342900">
              <a:buFont typeface="Arial"/>
              <a:buChar char="•"/>
            </a:pPr>
            <a:endParaRPr lang="en-US" sz="2000" dirty="0"/>
          </a:p>
          <a:p>
            <a:pPr marL="457200" indent="-457200">
              <a:buFont typeface="+mj-lt"/>
              <a:buAutoNum type="arabicPeriod"/>
            </a:pPr>
            <a:r>
              <a:rPr lang="en-US" sz="2000" dirty="0" smtClean="0"/>
              <a:t>ISS in LTC is of particular concern</a:t>
            </a:r>
          </a:p>
          <a:p>
            <a:pPr marL="800100" lvl="1" indent="-342900">
              <a:buFont typeface="Arial"/>
              <a:buChar char="•"/>
            </a:pPr>
            <a:r>
              <a:rPr lang="en-US" sz="2000" dirty="0" smtClean="0"/>
              <a:t>Elderly are vulnerable to complications</a:t>
            </a:r>
          </a:p>
          <a:p>
            <a:pPr marL="800100" lvl="1" indent="-342900">
              <a:buFont typeface="Arial"/>
              <a:buChar char="•"/>
            </a:pPr>
            <a:endParaRPr lang="en-US" sz="2000" dirty="0" smtClean="0"/>
          </a:p>
          <a:p>
            <a:pPr marL="457200" indent="-457200">
              <a:buFont typeface="+mj-lt"/>
              <a:buAutoNum type="arabicPeriod"/>
            </a:pPr>
            <a:r>
              <a:rPr lang="en-US" sz="2000" dirty="0" smtClean="0"/>
              <a:t>Pharmacists play an important role</a:t>
            </a:r>
          </a:p>
          <a:p>
            <a:pPr marL="800100" lvl="1" indent="-342900">
              <a:buFont typeface="Arial"/>
              <a:buChar char="•"/>
            </a:pPr>
            <a:r>
              <a:rPr lang="en-US" sz="2000" dirty="0" smtClean="0"/>
              <a:t>Role of an educator</a:t>
            </a:r>
          </a:p>
        </p:txBody>
      </p:sp>
    </p:spTree>
    <p:extLst>
      <p:ext uri="{BB962C8B-B14F-4D97-AF65-F5344CB8AC3E}">
        <p14:creationId xmlns:p14="http://schemas.microsoft.com/office/powerpoint/2010/main" val="232352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Origin of ISS: “Rainbow Coverage”</a:t>
            </a:r>
            <a:endParaRPr lang="en-US" dirty="0"/>
          </a:p>
        </p:txBody>
      </p:sp>
      <p:sp>
        <p:nvSpPr>
          <p:cNvPr id="3" name="Content Placeholder 2"/>
          <p:cNvSpPr>
            <a:spLocks noGrp="1"/>
          </p:cNvSpPr>
          <p:nvPr>
            <p:ph idx="1"/>
          </p:nvPr>
        </p:nvSpPr>
        <p:spPr>
          <a:xfrm>
            <a:off x="457200" y="1600200"/>
            <a:ext cx="8229600" cy="1566063"/>
          </a:xfrm>
        </p:spPr>
        <p:txBody>
          <a:bodyPr>
            <a:normAutofit/>
          </a:bodyPr>
          <a:lstStyle/>
          <a:p>
            <a:r>
              <a:rPr lang="en-US" dirty="0" smtClean="0">
                <a:solidFill>
                  <a:srgbClr val="FF0000"/>
                </a:solidFill>
              </a:rPr>
              <a:t>Urine</a:t>
            </a:r>
            <a:r>
              <a:rPr lang="en-US" dirty="0" smtClean="0"/>
              <a:t> glucose monitoring</a:t>
            </a:r>
          </a:p>
          <a:p>
            <a:r>
              <a:rPr lang="en-US" dirty="0" smtClean="0"/>
              <a:t>Boil urine sample with solution containing copper sulfate</a:t>
            </a:r>
          </a:p>
          <a:p>
            <a:r>
              <a:rPr lang="en-US" dirty="0" smtClean="0"/>
              <a:t>Color changed based on amount of glucose in urine</a:t>
            </a:r>
          </a:p>
          <a:p>
            <a:endParaRPr lang="en-US" dirty="0" smtClean="0"/>
          </a:p>
          <a:p>
            <a:endParaRPr lang="en-US" dirty="0"/>
          </a:p>
        </p:txBody>
      </p:sp>
      <p:pic>
        <p:nvPicPr>
          <p:cNvPr id="5" name="Picture 4" descr="BenedictsTes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96689"/>
            <a:ext cx="3683104" cy="2615004"/>
          </a:xfrm>
          <a:prstGeom prst="rect">
            <a:avLst/>
          </a:prstGeom>
        </p:spPr>
      </p:pic>
      <p:sp>
        <p:nvSpPr>
          <p:cNvPr id="6" name="TextBox 5"/>
          <p:cNvSpPr txBox="1"/>
          <p:nvPr/>
        </p:nvSpPr>
        <p:spPr>
          <a:xfrm>
            <a:off x="880149" y="3197333"/>
            <a:ext cx="3099182" cy="400110"/>
          </a:xfrm>
          <a:prstGeom prst="rect">
            <a:avLst/>
          </a:prstGeom>
          <a:noFill/>
        </p:spPr>
        <p:txBody>
          <a:bodyPr wrap="square" rtlCol="0">
            <a:spAutoFit/>
          </a:bodyPr>
          <a:lstStyle/>
          <a:p>
            <a:r>
              <a:rPr lang="en-US" sz="2000" b="1" dirty="0" smtClean="0"/>
              <a:t>Fehling Solution Test</a:t>
            </a:r>
            <a:endParaRPr lang="en-US" sz="2000" b="1" dirty="0"/>
          </a:p>
        </p:txBody>
      </p:sp>
      <p:graphicFrame>
        <p:nvGraphicFramePr>
          <p:cNvPr id="7" name="Table 6"/>
          <p:cNvGraphicFramePr>
            <a:graphicFrameLocks noGrp="1"/>
          </p:cNvGraphicFramePr>
          <p:nvPr>
            <p:extLst>
              <p:ext uri="{D42A27DB-BD31-4B8C-83A1-F6EECF244321}">
                <p14:modId xmlns:p14="http://schemas.microsoft.com/office/powerpoint/2010/main" val="1137742609"/>
              </p:ext>
            </p:extLst>
          </p:nvPr>
        </p:nvGraphicFramePr>
        <p:xfrm>
          <a:off x="4453508" y="3638539"/>
          <a:ext cx="4233292" cy="2447938"/>
        </p:xfrm>
        <a:graphic>
          <a:graphicData uri="http://schemas.openxmlformats.org/drawingml/2006/table">
            <a:tbl>
              <a:tblPr firstRow="1" bandRow="1">
                <a:tableStyleId>{1E171933-4619-4E11-9A3F-F7608DF75F80}</a:tableStyleId>
              </a:tblPr>
              <a:tblGrid>
                <a:gridCol w="1520274"/>
                <a:gridCol w="2713018"/>
              </a:tblGrid>
              <a:tr h="779918">
                <a:tc>
                  <a:txBody>
                    <a:bodyPr/>
                    <a:lstStyle/>
                    <a:p>
                      <a:pPr algn="ctr"/>
                      <a:r>
                        <a:rPr lang="en-US" sz="2000" b="0" dirty="0" smtClean="0">
                          <a:solidFill>
                            <a:schemeClr val="bg1"/>
                          </a:solidFill>
                        </a:rPr>
                        <a:t>Urine Color</a:t>
                      </a:r>
                      <a:endParaRPr lang="en-US" sz="2000" b="0" dirty="0">
                        <a:solidFill>
                          <a:schemeClr val="bg1"/>
                        </a:solidFill>
                      </a:endParaRPr>
                    </a:p>
                  </a:txBody>
                  <a:tcPr/>
                </a:tc>
                <a:tc>
                  <a:txBody>
                    <a:bodyPr/>
                    <a:lstStyle/>
                    <a:p>
                      <a:pPr algn="ctr"/>
                      <a:r>
                        <a:rPr lang="en-US" sz="2000" b="0" dirty="0" smtClean="0">
                          <a:solidFill>
                            <a:srgbClr val="FFFFFF"/>
                          </a:solidFill>
                        </a:rPr>
                        <a:t>Amount</a:t>
                      </a:r>
                      <a:r>
                        <a:rPr lang="en-US" sz="2000" b="0" baseline="0" dirty="0" smtClean="0">
                          <a:solidFill>
                            <a:srgbClr val="FFFFFF"/>
                          </a:solidFill>
                        </a:rPr>
                        <a:t> of Regular Insulin to administer</a:t>
                      </a:r>
                      <a:endParaRPr lang="en-US" sz="2000" b="0" dirty="0">
                        <a:solidFill>
                          <a:srgbClr val="FFFFFF"/>
                        </a:solidFill>
                      </a:endParaRPr>
                    </a:p>
                  </a:txBody>
                  <a:tcPr/>
                </a:tc>
              </a:tr>
              <a:tr h="417005">
                <a:tc>
                  <a:txBody>
                    <a:bodyPr/>
                    <a:lstStyle/>
                    <a:p>
                      <a:r>
                        <a:rPr lang="en-US" b="1" dirty="0" smtClean="0">
                          <a:solidFill>
                            <a:srgbClr val="3366FF"/>
                          </a:solidFill>
                        </a:rPr>
                        <a:t>Blue</a:t>
                      </a:r>
                      <a:endParaRPr lang="en-US" b="1" dirty="0">
                        <a:solidFill>
                          <a:srgbClr val="3366FF"/>
                        </a:solidFill>
                      </a:endParaRPr>
                    </a:p>
                  </a:txBody>
                  <a:tcPr/>
                </a:tc>
                <a:tc>
                  <a:txBody>
                    <a:bodyPr/>
                    <a:lstStyle/>
                    <a:p>
                      <a:r>
                        <a:rPr lang="en-US" b="1" dirty="0" smtClean="0"/>
                        <a:t>0 units</a:t>
                      </a:r>
                      <a:endParaRPr lang="en-US" b="1" dirty="0"/>
                    </a:p>
                  </a:txBody>
                  <a:tcPr/>
                </a:tc>
              </a:tr>
              <a:tr h="417005">
                <a:tc>
                  <a:txBody>
                    <a:bodyPr/>
                    <a:lstStyle/>
                    <a:p>
                      <a:r>
                        <a:rPr lang="en-US" b="1" dirty="0" smtClean="0">
                          <a:solidFill>
                            <a:srgbClr val="008000"/>
                          </a:solidFill>
                        </a:rPr>
                        <a:t>Green</a:t>
                      </a:r>
                      <a:endParaRPr lang="en-US" b="1" dirty="0">
                        <a:solidFill>
                          <a:srgbClr val="008000"/>
                        </a:solidFill>
                      </a:endParaRPr>
                    </a:p>
                  </a:txBody>
                  <a:tcPr/>
                </a:tc>
                <a:tc>
                  <a:txBody>
                    <a:bodyPr/>
                    <a:lstStyle/>
                    <a:p>
                      <a:r>
                        <a:rPr lang="en-US" b="1" dirty="0" smtClean="0"/>
                        <a:t>5</a:t>
                      </a:r>
                      <a:r>
                        <a:rPr lang="en-US" b="1" baseline="0" dirty="0" smtClean="0"/>
                        <a:t> units</a:t>
                      </a:r>
                      <a:endParaRPr lang="en-US" b="1" dirty="0"/>
                    </a:p>
                  </a:txBody>
                  <a:tcPr/>
                </a:tc>
              </a:tr>
              <a:tr h="417005">
                <a:tc>
                  <a:txBody>
                    <a:bodyPr/>
                    <a:lstStyle/>
                    <a:p>
                      <a:r>
                        <a:rPr lang="en-US" b="1" dirty="0" smtClean="0">
                          <a:solidFill>
                            <a:srgbClr val="FFFF00"/>
                          </a:solidFill>
                          <a:effectLst>
                            <a:outerShdw blurRad="50800" dist="38100" dir="2700000" algn="tl" rotWithShape="0">
                              <a:prstClr val="black">
                                <a:alpha val="40000"/>
                              </a:prstClr>
                            </a:outerShdw>
                          </a:effectLst>
                        </a:rPr>
                        <a:t>Yellow</a:t>
                      </a:r>
                      <a:endParaRPr lang="en-US" b="1" dirty="0">
                        <a:solidFill>
                          <a:srgbClr val="FFFF00"/>
                        </a:solidFill>
                        <a:effectLst>
                          <a:outerShdw blurRad="50800" dist="38100" dir="2700000" algn="tl" rotWithShape="0">
                            <a:prstClr val="black">
                              <a:alpha val="40000"/>
                            </a:prstClr>
                          </a:outerShdw>
                        </a:effectLst>
                      </a:endParaRPr>
                    </a:p>
                  </a:txBody>
                  <a:tcPr/>
                </a:tc>
                <a:tc>
                  <a:txBody>
                    <a:bodyPr/>
                    <a:lstStyle/>
                    <a:p>
                      <a:r>
                        <a:rPr lang="en-US" b="1" dirty="0" smtClean="0"/>
                        <a:t>10 units</a:t>
                      </a:r>
                      <a:endParaRPr lang="en-US" b="1" dirty="0"/>
                    </a:p>
                  </a:txBody>
                  <a:tcPr/>
                </a:tc>
              </a:tr>
              <a:tr h="417005">
                <a:tc>
                  <a:txBody>
                    <a:bodyPr/>
                    <a:lstStyle/>
                    <a:p>
                      <a:r>
                        <a:rPr lang="en-US" b="1" dirty="0" smtClean="0">
                          <a:solidFill>
                            <a:srgbClr val="FF6600"/>
                          </a:solidFill>
                        </a:rPr>
                        <a:t>Orange</a:t>
                      </a:r>
                      <a:endParaRPr lang="en-US" b="1" dirty="0">
                        <a:solidFill>
                          <a:srgbClr val="FF6600"/>
                        </a:solidFill>
                      </a:endParaRPr>
                    </a:p>
                  </a:txBody>
                  <a:tcPr/>
                </a:tc>
                <a:tc>
                  <a:txBody>
                    <a:bodyPr/>
                    <a:lstStyle/>
                    <a:p>
                      <a:r>
                        <a:rPr lang="en-US" b="1" dirty="0" smtClean="0"/>
                        <a:t>15 units</a:t>
                      </a:r>
                      <a:endParaRPr lang="en-US" b="1" dirty="0"/>
                    </a:p>
                  </a:txBody>
                  <a:tcPr/>
                </a:tc>
              </a:tr>
            </a:tbl>
          </a:graphicData>
        </a:graphic>
      </p:graphicFrame>
      <p:sp>
        <p:nvSpPr>
          <p:cNvPr id="8" name="Content Placeholder 3"/>
          <p:cNvSpPr txBox="1">
            <a:spLocks/>
          </p:cNvSpPr>
          <p:nvPr/>
        </p:nvSpPr>
        <p:spPr>
          <a:xfrm>
            <a:off x="3979331" y="3187336"/>
            <a:ext cx="5164669" cy="400110"/>
          </a:xfrm>
          <a:prstGeom prst="rect">
            <a:avLst/>
          </a:prstGeom>
          <a:noFill/>
        </p:spPr>
        <p:txBody>
          <a:bodyPr vert="horz" wrap="square" lIns="91440" tIns="45720" rIns="91440" bIns="45720"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sz="2000" b="1" dirty="0" smtClean="0"/>
              <a:t>1934 Sliding Scale by Elliot </a:t>
            </a:r>
            <a:r>
              <a:rPr lang="en-US" sz="2000" b="1" dirty="0" err="1" smtClean="0"/>
              <a:t>Joslin</a:t>
            </a:r>
            <a:endParaRPr lang="en-US" sz="2000" b="1" dirty="0" smtClean="0"/>
          </a:p>
        </p:txBody>
      </p:sp>
      <p:sp>
        <p:nvSpPr>
          <p:cNvPr id="10" name="Rectangle 9"/>
          <p:cNvSpPr/>
          <p:nvPr/>
        </p:nvSpPr>
        <p:spPr>
          <a:xfrm>
            <a:off x="296226" y="6366147"/>
            <a:ext cx="8390573" cy="461665"/>
          </a:xfrm>
          <a:prstGeom prst="rect">
            <a:avLst/>
          </a:prstGeom>
        </p:spPr>
        <p:txBody>
          <a:bodyPr wrap="square">
            <a:spAutoFit/>
          </a:bodyPr>
          <a:lstStyle/>
          <a:p>
            <a:r>
              <a:rPr lang="en-US" sz="1200" dirty="0" err="1"/>
              <a:t>Umpierrez</a:t>
            </a:r>
            <a:r>
              <a:rPr lang="en-US" sz="1200" dirty="0"/>
              <a:t> GE, Palacio A, Smiley D. Sliding scale </a:t>
            </a:r>
            <a:r>
              <a:rPr lang="en-US" sz="1200" dirty="0" smtClean="0"/>
              <a:t>insulin </a:t>
            </a:r>
            <a:r>
              <a:rPr lang="en-US" sz="1200" dirty="0"/>
              <a:t>use: myth or insanity? </a:t>
            </a:r>
            <a:r>
              <a:rPr lang="en-US" sz="1200" i="1" dirty="0"/>
              <a:t>Am J Med</a:t>
            </a:r>
            <a:r>
              <a:rPr lang="en-US" sz="1200" dirty="0"/>
              <a:t> 2007; 120: 563– 567 </a:t>
            </a:r>
            <a:endParaRPr lang="en-US" sz="1200" dirty="0" smtClean="0"/>
          </a:p>
          <a:p>
            <a:r>
              <a:rPr lang="en-US" sz="1200" dirty="0" smtClean="0"/>
              <a:t>Image from:</a:t>
            </a:r>
            <a:r>
              <a:rPr lang="hr-HR" sz="1200" dirty="0" smtClean="0"/>
              <a:t>http://edusanjalbiochemist.blogspot.ca/2013/01/urinalysis-chemical-examination.html</a:t>
            </a:r>
            <a:endParaRPr lang="en-US" sz="1200" dirty="0"/>
          </a:p>
        </p:txBody>
      </p:sp>
    </p:spTree>
    <p:extLst>
      <p:ext uri="{BB962C8B-B14F-4D97-AF65-F5344CB8AC3E}">
        <p14:creationId xmlns:p14="http://schemas.microsoft.com/office/powerpoint/2010/main" val="134998563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Questions?</a:t>
            </a:r>
          </a:p>
        </p:txBody>
      </p:sp>
      <p:pic>
        <p:nvPicPr>
          <p:cNvPr id="5" name="Content Placeholder 4" descr="question-mark.jpg"/>
          <p:cNvPicPr>
            <a:picLocks noGrp="1" noChangeAspect="1"/>
          </p:cNvPicPr>
          <p:nvPr>
            <p:ph idx="1"/>
          </p:nvPr>
        </p:nvPicPr>
        <p:blipFill>
          <a:blip r:embed="rId2">
            <a:extLst>
              <a:ext uri="{28A0092B-C50C-407E-A947-70E740481C1C}">
                <a14:useLocalDpi xmlns:a14="http://schemas.microsoft.com/office/drawing/2010/main" val="0"/>
              </a:ext>
            </a:extLst>
          </a:blip>
          <a:srcRect l="-34375" r="-34375"/>
          <a:stretch>
            <a:fillRect/>
          </a:stretch>
        </p:blipFill>
        <p:spPr/>
      </p:pic>
      <p:sp>
        <p:nvSpPr>
          <p:cNvPr id="4" name="TextBox 3"/>
          <p:cNvSpPr txBox="1"/>
          <p:nvPr/>
        </p:nvSpPr>
        <p:spPr>
          <a:xfrm>
            <a:off x="457200" y="6512283"/>
            <a:ext cx="8062794" cy="246221"/>
          </a:xfrm>
          <a:prstGeom prst="rect">
            <a:avLst/>
          </a:prstGeom>
          <a:noFill/>
        </p:spPr>
        <p:txBody>
          <a:bodyPr wrap="square" rtlCol="0">
            <a:spAutoFit/>
          </a:bodyPr>
          <a:lstStyle/>
          <a:p>
            <a:r>
              <a:rPr lang="en-US" sz="1000" dirty="0" smtClean="0"/>
              <a:t>Image </a:t>
            </a:r>
            <a:r>
              <a:rPr lang="en-US" sz="1000" dirty="0" err="1" smtClean="0"/>
              <a:t>from:http</a:t>
            </a:r>
            <a:r>
              <a:rPr lang="en-US" sz="1000" dirty="0" smtClean="0"/>
              <a:t>://</a:t>
            </a:r>
            <a:r>
              <a:rPr lang="en-US" sz="1000" dirty="0" err="1" smtClean="0"/>
              <a:t>alternateeconomy.wordpress.com</a:t>
            </a:r>
            <a:r>
              <a:rPr lang="en-US" sz="1000" dirty="0" smtClean="0"/>
              <a:t>/2012/05/16/when-</a:t>
            </a:r>
            <a:r>
              <a:rPr lang="en-US" sz="1000" dirty="0" err="1" smtClean="0"/>
              <a:t>i</a:t>
            </a:r>
            <a:r>
              <a:rPr lang="en-US" sz="1000" dirty="0" smtClean="0"/>
              <a:t>-question/</a:t>
            </a:r>
            <a:endParaRPr lang="en-US" sz="1000" dirty="0"/>
          </a:p>
        </p:txBody>
      </p:sp>
    </p:spTree>
    <p:extLst>
      <p:ext uri="{BB962C8B-B14F-4D97-AF65-F5344CB8AC3E}">
        <p14:creationId xmlns:p14="http://schemas.microsoft.com/office/powerpoint/2010/main" val="3074268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195"/>
            <a:ext cx="8229600" cy="990600"/>
          </a:xfrm>
        </p:spPr>
        <p:txBody>
          <a:bodyPr/>
          <a:lstStyle/>
          <a:p>
            <a:r>
              <a:rPr lang="en-US" dirty="0" smtClean="0"/>
              <a:t>References</a:t>
            </a:r>
            <a:endParaRPr lang="en-US" dirty="0"/>
          </a:p>
        </p:txBody>
      </p:sp>
      <p:sp>
        <p:nvSpPr>
          <p:cNvPr id="3" name="Content Placeholder 2"/>
          <p:cNvSpPr>
            <a:spLocks noGrp="1"/>
          </p:cNvSpPr>
          <p:nvPr>
            <p:ph idx="1"/>
          </p:nvPr>
        </p:nvSpPr>
        <p:spPr>
          <a:xfrm>
            <a:off x="457200" y="1252523"/>
            <a:ext cx="8229600" cy="5471166"/>
          </a:xfrm>
        </p:spPr>
        <p:txBody>
          <a:bodyPr>
            <a:normAutofit fontScale="55000" lnSpcReduction="20000"/>
          </a:bodyPr>
          <a:lstStyle/>
          <a:p>
            <a:pPr marL="457200" indent="-457200">
              <a:buFont typeface="+mj-lt"/>
              <a:buAutoNum type="arabicPeriod"/>
            </a:pPr>
            <a:r>
              <a:rPr lang="en-US" dirty="0"/>
              <a:t>Jain VV, </a:t>
            </a:r>
            <a:r>
              <a:rPr lang="en-US" dirty="0" err="1"/>
              <a:t>Taksande</a:t>
            </a:r>
            <a:r>
              <a:rPr lang="en-US" dirty="0"/>
              <a:t> B. Sliding scale insulin therapy-evidence based </a:t>
            </a:r>
            <a:r>
              <a:rPr lang="en-US" dirty="0" err="1"/>
              <a:t>rebuke.J</a:t>
            </a:r>
            <a:r>
              <a:rPr lang="en-US" dirty="0"/>
              <a:t> MGIMS 2008.13(2) 29-</a:t>
            </a:r>
            <a:r>
              <a:rPr lang="en-US" dirty="0" smtClean="0"/>
              <a:t>31</a:t>
            </a:r>
          </a:p>
          <a:p>
            <a:pPr marL="457200" indent="-457200">
              <a:buFont typeface="+mj-lt"/>
              <a:buAutoNum type="arabicPeriod"/>
            </a:pPr>
            <a:r>
              <a:rPr lang="en-US" dirty="0" err="1"/>
              <a:t>Umpierrez</a:t>
            </a:r>
            <a:r>
              <a:rPr lang="en-US" dirty="0"/>
              <a:t> GE, Palacio A, Smiley D. Sliding scale insulin use: myth or insanity? </a:t>
            </a:r>
            <a:r>
              <a:rPr lang="en-US" i="1" dirty="0"/>
              <a:t>Am J Med</a:t>
            </a:r>
            <a:r>
              <a:rPr lang="en-US" dirty="0"/>
              <a:t> 2007; 120: 563– 567 </a:t>
            </a:r>
            <a:endParaRPr lang="en-US" dirty="0" smtClean="0"/>
          </a:p>
          <a:p>
            <a:pPr marL="457200" indent="-457200">
              <a:buFont typeface="+mj-lt"/>
              <a:buAutoNum type="arabicPeriod"/>
            </a:pPr>
            <a:r>
              <a:rPr lang="en-US" dirty="0" err="1"/>
              <a:t>Nalysnyk</a:t>
            </a:r>
            <a:r>
              <a:rPr lang="en-US" dirty="0"/>
              <a:t> L, Hernandez-Medina M, </a:t>
            </a:r>
            <a:r>
              <a:rPr lang="en-US" dirty="0" err="1"/>
              <a:t>Krishnarajah</a:t>
            </a:r>
            <a:r>
              <a:rPr lang="en-US" dirty="0"/>
              <a:t> G. </a:t>
            </a:r>
            <a:r>
              <a:rPr lang="en-US" dirty="0" err="1"/>
              <a:t>Glycaemic</a:t>
            </a:r>
            <a:r>
              <a:rPr lang="en-US" dirty="0"/>
              <a:t> variability and complications in patients with diabetes mellitus: evidence from a systematic review of the literature. </a:t>
            </a:r>
            <a:r>
              <a:rPr lang="en-US" i="1" dirty="0"/>
              <a:t>Diabetes </a:t>
            </a:r>
            <a:r>
              <a:rPr lang="en-US" i="1" dirty="0" err="1"/>
              <a:t>Obes</a:t>
            </a:r>
            <a:r>
              <a:rPr lang="en-US" i="1" dirty="0"/>
              <a:t> </a:t>
            </a:r>
            <a:r>
              <a:rPr lang="en-US" i="1" dirty="0" err="1"/>
              <a:t>Metab</a:t>
            </a:r>
            <a:r>
              <a:rPr lang="en-US" dirty="0"/>
              <a:t>. 2010;12(4):288-</a:t>
            </a:r>
            <a:r>
              <a:rPr lang="en-US" dirty="0" smtClean="0"/>
              <a:t>298</a:t>
            </a:r>
          </a:p>
          <a:p>
            <a:pPr marL="457200" indent="-457200">
              <a:buFont typeface="+mj-lt"/>
              <a:buAutoNum type="arabicPeriod"/>
            </a:pPr>
            <a:r>
              <a:rPr lang="en-US" dirty="0" err="1"/>
              <a:t>Umpierrez</a:t>
            </a:r>
            <a:r>
              <a:rPr lang="en-US" dirty="0"/>
              <a:t> GE, Smiley D, </a:t>
            </a:r>
            <a:r>
              <a:rPr lang="en-US" dirty="0" err="1"/>
              <a:t>Zisman</a:t>
            </a:r>
            <a:r>
              <a:rPr lang="en-US" dirty="0"/>
              <a:t> A. et al. Randomized study of basal-bolus insulin therapy in the inpatient management of patients with type 2 diabetes (RABBIT 2 trial). </a:t>
            </a:r>
            <a:r>
              <a:rPr lang="en-US" i="1" dirty="0"/>
              <a:t>Diabetes Care</a:t>
            </a:r>
            <a:r>
              <a:rPr lang="en-US" dirty="0"/>
              <a:t> 2007;30: 2181– 2186 </a:t>
            </a:r>
            <a:endParaRPr lang="en-US" dirty="0" smtClean="0"/>
          </a:p>
          <a:p>
            <a:pPr marL="457200" indent="-457200">
              <a:buFont typeface="+mj-lt"/>
              <a:buAutoNum type="arabicPeriod"/>
            </a:pPr>
            <a:r>
              <a:rPr lang="en-US" dirty="0" err="1"/>
              <a:t>Kitibachi</a:t>
            </a:r>
            <a:r>
              <a:rPr lang="en-US" dirty="0"/>
              <a:t> AE, </a:t>
            </a:r>
            <a:r>
              <a:rPr lang="en-US" dirty="0" err="1"/>
              <a:t>Nwenye</a:t>
            </a:r>
            <a:r>
              <a:rPr lang="en-US" dirty="0"/>
              <a:t> E. Sliding-scale insulin: more evidence needed before final exit? </a:t>
            </a:r>
            <a:r>
              <a:rPr lang="en-US" i="1" dirty="0"/>
              <a:t>Diabetes Care</a:t>
            </a:r>
            <a:r>
              <a:rPr lang="en-US" dirty="0"/>
              <a:t> 2007;30:2409-</a:t>
            </a:r>
            <a:r>
              <a:rPr lang="en-US" dirty="0" smtClean="0"/>
              <a:t>2410</a:t>
            </a:r>
          </a:p>
          <a:p>
            <a:pPr marL="457200" indent="-457200">
              <a:buFont typeface="+mj-lt"/>
              <a:buAutoNum type="arabicPeriod"/>
            </a:pPr>
            <a:r>
              <a:rPr lang="en-US" dirty="0"/>
              <a:t>Roberts GW, </a:t>
            </a:r>
            <a:r>
              <a:rPr lang="en-US" dirty="0" err="1"/>
              <a:t>Agullar-Loza</a:t>
            </a:r>
            <a:r>
              <a:rPr lang="en-US" dirty="0"/>
              <a:t> N, Burt MG, et al. </a:t>
            </a:r>
            <a:r>
              <a:rPr lang="en-US" dirty="0" err="1"/>
              <a:t>Basa</a:t>
            </a:r>
            <a:r>
              <a:rPr lang="en-US" dirty="0"/>
              <a:t>-bolus versus sliding-scale insulin for inpatient </a:t>
            </a:r>
            <a:r>
              <a:rPr lang="en-US" dirty="0" err="1"/>
              <a:t>glcaemic</a:t>
            </a:r>
            <a:r>
              <a:rPr lang="en-US" dirty="0"/>
              <a:t> control: a clinical practice comparison </a:t>
            </a:r>
            <a:endParaRPr lang="en-US" dirty="0" smtClean="0"/>
          </a:p>
          <a:p>
            <a:pPr marL="457200" indent="-457200">
              <a:buFont typeface="+mj-lt"/>
              <a:buAutoNum type="arabicPeriod"/>
            </a:pPr>
            <a:r>
              <a:rPr lang="en-US" dirty="0"/>
              <a:t>Clement M, Leung </a:t>
            </a:r>
            <a:r>
              <a:rPr lang="en-US" dirty="0" err="1"/>
              <a:t>F.Diabetes</a:t>
            </a:r>
            <a:r>
              <a:rPr lang="en-US" dirty="0"/>
              <a:t> and the frail elderly in long term </a:t>
            </a:r>
            <a:r>
              <a:rPr lang="en-US" dirty="0" err="1"/>
              <a:t>care.Can</a:t>
            </a:r>
            <a:r>
              <a:rPr lang="en-US" dirty="0"/>
              <a:t> J Diabetes 2009.33(2):114-121</a:t>
            </a:r>
          </a:p>
          <a:p>
            <a:pPr marL="457200" indent="-457200">
              <a:buFont typeface="+mj-lt"/>
              <a:buAutoNum type="arabicPeriod"/>
            </a:pPr>
            <a:r>
              <a:rPr lang="en-US" dirty="0" err="1" smtClean="0"/>
              <a:t>Pandya</a:t>
            </a:r>
            <a:r>
              <a:rPr lang="en-US" dirty="0" smtClean="0"/>
              <a:t> </a:t>
            </a:r>
            <a:r>
              <a:rPr lang="en-US" dirty="0"/>
              <a:t>N, </a:t>
            </a:r>
            <a:r>
              <a:rPr lang="en-US" dirty="0" err="1"/>
              <a:t>Thomptson</a:t>
            </a:r>
            <a:r>
              <a:rPr lang="en-US" dirty="0"/>
              <a:t> S, </a:t>
            </a:r>
            <a:r>
              <a:rPr lang="en-US" dirty="0" err="1"/>
              <a:t>Sambamoorhi</a:t>
            </a:r>
            <a:r>
              <a:rPr lang="en-US" dirty="0"/>
              <a:t> U. The prevalence of persistence of sliding scale insulin use among newly admitted elderly nursing home residents with diabetes mellitus. JAMDA.2008; 9(9):663-669 </a:t>
            </a:r>
            <a:endParaRPr lang="en-US" dirty="0" smtClean="0"/>
          </a:p>
          <a:p>
            <a:pPr marL="457200" indent="-457200">
              <a:buFont typeface="+mj-lt"/>
              <a:buAutoNum type="arabicPeriod"/>
            </a:pPr>
            <a:r>
              <a:rPr lang="en-US" dirty="0" err="1"/>
              <a:t>Regier</a:t>
            </a:r>
            <a:r>
              <a:rPr lang="en-US" dirty="0"/>
              <a:t> L, </a:t>
            </a:r>
            <a:r>
              <a:rPr lang="en-US" dirty="0" err="1"/>
              <a:t>Bareham</a:t>
            </a:r>
            <a:r>
              <a:rPr lang="en-US" dirty="0"/>
              <a:t> J, Jensen B. </a:t>
            </a:r>
            <a:r>
              <a:rPr lang="en-US" dirty="0" err="1"/>
              <a:t>RxFiles</a:t>
            </a:r>
            <a:r>
              <a:rPr lang="en-US" dirty="0"/>
              <a:t> Q&amp;A: glycemic targets in the frail elderly. Saskatoon, SK: </a:t>
            </a:r>
            <a:r>
              <a:rPr lang="en-US" dirty="0" err="1"/>
              <a:t>RxFiles</a:t>
            </a:r>
            <a:r>
              <a:rPr lang="en-US" dirty="0"/>
              <a:t>; </a:t>
            </a:r>
            <a:r>
              <a:rPr lang="en-US" dirty="0" smtClean="0"/>
              <a:t>2011</a:t>
            </a:r>
          </a:p>
          <a:p>
            <a:pPr marL="457200" indent="-457200">
              <a:buFont typeface="+mj-lt"/>
              <a:buAutoNum type="arabicPeriod"/>
            </a:pPr>
            <a:r>
              <a:rPr lang="en-US" dirty="0"/>
              <a:t>Johnson EL, </a:t>
            </a:r>
            <a:r>
              <a:rPr lang="en-US" dirty="0" err="1"/>
              <a:t>Brossuau</a:t>
            </a:r>
            <a:r>
              <a:rPr lang="en-US" dirty="0"/>
              <a:t> JD, Soule </a:t>
            </a:r>
            <a:r>
              <a:rPr lang="en-US" dirty="0" err="1"/>
              <a:t>M.Treatment</a:t>
            </a:r>
            <a:r>
              <a:rPr lang="en-US" dirty="0"/>
              <a:t> of Diabetes in long-term facilities: a primary care approach. </a:t>
            </a:r>
            <a:r>
              <a:rPr lang="en-US" i="1" dirty="0" err="1"/>
              <a:t>Clin</a:t>
            </a:r>
            <a:r>
              <a:rPr lang="en-US" i="1" dirty="0"/>
              <a:t> Diabetes </a:t>
            </a:r>
            <a:r>
              <a:rPr lang="en-US" dirty="0"/>
              <a:t>2008; 26(4):152-</a:t>
            </a:r>
            <a:r>
              <a:rPr lang="en-US" dirty="0" smtClean="0"/>
              <a:t>156</a:t>
            </a:r>
            <a:endParaRPr lang="en-US" dirty="0"/>
          </a:p>
          <a:p>
            <a:pPr marL="457200" indent="-457200">
              <a:buFont typeface="+mj-lt"/>
              <a:buAutoNum type="arabicPeriod"/>
            </a:pPr>
            <a:r>
              <a:rPr lang="en-US" dirty="0"/>
              <a:t>.Canadian Diabetes Association Clinical Practice Guidelines Expert Committee. Canadian Diabetes Association 2008 clinical practice guidelines for the prevention and management of diabetes in Canada. </a:t>
            </a:r>
            <a:r>
              <a:rPr lang="en-US" i="1" dirty="0"/>
              <a:t>Can J Diabetes </a:t>
            </a:r>
            <a:r>
              <a:rPr lang="en-US" dirty="0"/>
              <a:t>2008;32(</a:t>
            </a:r>
            <a:r>
              <a:rPr lang="en-US" dirty="0" err="1"/>
              <a:t>suppl</a:t>
            </a:r>
            <a:r>
              <a:rPr lang="en-US" dirty="0"/>
              <a:t> 1):S1-S201.</a:t>
            </a:r>
          </a:p>
          <a:p>
            <a:pPr marL="457200" indent="-457200">
              <a:buFont typeface="+mj-lt"/>
              <a:buAutoNum type="arabicPeriod"/>
            </a:pPr>
            <a:r>
              <a:rPr lang="en-US" dirty="0" smtClean="0"/>
              <a:t>American </a:t>
            </a:r>
            <a:r>
              <a:rPr lang="en-US" dirty="0"/>
              <a:t>Geriatrics Society. Updated Beers MH. Explicit criteria for determining potentially inappropriate medication use by the elderly: an update. Arch Intern Med. 1997;157(14):1531–</a:t>
            </a:r>
            <a:r>
              <a:rPr lang="en-US" dirty="0" smtClean="0"/>
              <a:t>6</a:t>
            </a:r>
          </a:p>
          <a:p>
            <a:pPr marL="457200" indent="-457200">
              <a:buFont typeface="+mj-lt"/>
              <a:buAutoNum type="arabicPeriod"/>
            </a:pPr>
            <a:r>
              <a:rPr lang="en-US" dirty="0"/>
              <a:t>Browning LA, </a:t>
            </a:r>
            <a:r>
              <a:rPr lang="en-US" dirty="0" err="1"/>
              <a:t>Dumo</a:t>
            </a:r>
            <a:r>
              <a:rPr lang="en-US" dirty="0"/>
              <a:t> P. Sliding-scale inulin: An antiquated approach to glycemic control in hospitalized patients. Am J Health-</a:t>
            </a:r>
            <a:r>
              <a:rPr lang="en-US" dirty="0" err="1"/>
              <a:t>Syst</a:t>
            </a:r>
            <a:r>
              <a:rPr lang="en-US" dirty="0"/>
              <a:t> Pharm. 2004; 61:1611-4</a:t>
            </a:r>
            <a:r>
              <a:rPr lang="en-US" dirty="0" smtClean="0"/>
              <a:t>.</a:t>
            </a:r>
          </a:p>
          <a:p>
            <a:pPr marL="457200" indent="-457200">
              <a:buFont typeface="+mj-lt"/>
              <a:buAutoNum type="arabicPeriod"/>
            </a:pPr>
            <a:r>
              <a:rPr lang="en-US" dirty="0" err="1"/>
              <a:t>Parkin</a:t>
            </a:r>
            <a:r>
              <a:rPr lang="en-US" dirty="0"/>
              <a:t> CG, Brooks N. Is postprandial </a:t>
            </a:r>
            <a:r>
              <a:rPr lang="en-US" dirty="0" err="1"/>
              <a:t>glycose</a:t>
            </a:r>
            <a:r>
              <a:rPr lang="en-US" dirty="0"/>
              <a:t> control </a:t>
            </a:r>
            <a:r>
              <a:rPr lang="en-US" dirty="0" err="1"/>
              <a:t>important?</a:t>
            </a:r>
            <a:r>
              <a:rPr lang="en-US" i="1" dirty="0" err="1"/>
              <a:t>Clinical</a:t>
            </a:r>
            <a:r>
              <a:rPr lang="en-US" i="1" dirty="0"/>
              <a:t> diabetes </a:t>
            </a:r>
            <a:r>
              <a:rPr lang="en-US" dirty="0"/>
              <a:t>2002;20(2):71-</a:t>
            </a:r>
            <a:r>
              <a:rPr lang="en-US" dirty="0" smtClean="0"/>
              <a:t>76</a:t>
            </a:r>
          </a:p>
          <a:p>
            <a:pPr marL="457200" indent="-457200">
              <a:buFont typeface="+mj-lt"/>
              <a:buAutoNum type="arabicPeriod"/>
            </a:pPr>
            <a:r>
              <a:rPr lang="en-US" dirty="0" err="1"/>
              <a:t>Schmeltz</a:t>
            </a:r>
            <a:r>
              <a:rPr lang="en-US" dirty="0"/>
              <a:t> LR. Management of Inpatient </a:t>
            </a:r>
            <a:r>
              <a:rPr lang="en-US" dirty="0" err="1"/>
              <a:t>Hyperglycemia.Lab</a:t>
            </a:r>
            <a:r>
              <a:rPr lang="en-US" dirty="0"/>
              <a:t> Med 2011;42(7):427-434</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endParaRPr lang="en-US" dirty="0"/>
          </a:p>
          <a:p>
            <a:endParaRPr lang="en-US" dirty="0"/>
          </a:p>
          <a:p>
            <a:endParaRPr lang="en-US" dirty="0"/>
          </a:p>
          <a:p>
            <a:endParaRPr lang="en-US" dirty="0" smtClean="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20742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228" y="503238"/>
            <a:ext cx="7466013" cy="868362"/>
          </a:xfrm>
        </p:spPr>
        <p:txBody>
          <a:bodyPr>
            <a:normAutofit fontScale="90000"/>
          </a:bodyPr>
          <a:lstStyle/>
          <a:p>
            <a:r>
              <a:rPr lang="en-US" sz="4000" b="1" dirty="0" smtClean="0"/>
              <a:t>Basal-Bolus Insulin Regimen</a:t>
            </a:r>
            <a:br>
              <a:rPr lang="en-US" sz="4000" b="1" dirty="0" smtClean="0"/>
            </a:br>
            <a:r>
              <a:rPr lang="en-US" sz="4000" b="1" dirty="0" smtClean="0"/>
              <a:t>(Twice-daily Split-mixed Regimens)</a:t>
            </a:r>
            <a:endParaRPr lang="en-US" sz="4000" b="1" dirty="0"/>
          </a:p>
        </p:txBody>
      </p:sp>
      <p:sp>
        <p:nvSpPr>
          <p:cNvPr id="93" name="Rectangle 7"/>
          <p:cNvSpPr>
            <a:spLocks noChangeArrowheads="1"/>
          </p:cNvSpPr>
          <p:nvPr/>
        </p:nvSpPr>
        <p:spPr bwMode="auto">
          <a:xfrm>
            <a:off x="6953250" y="2671763"/>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FEFEFE"/>
                </a:solidFill>
                <a:latin typeface="Times" charset="0"/>
              </a:rPr>
              <a:t>NPH</a:t>
            </a:r>
            <a:endParaRPr lang="en-US" sz="2400">
              <a:latin typeface="Times" charset="0"/>
            </a:endParaRPr>
          </a:p>
        </p:txBody>
      </p:sp>
      <p:sp>
        <p:nvSpPr>
          <p:cNvPr id="109" name="TextBox 108"/>
          <p:cNvSpPr txBox="1"/>
          <p:nvPr/>
        </p:nvSpPr>
        <p:spPr>
          <a:xfrm>
            <a:off x="168080" y="6297433"/>
            <a:ext cx="8310605" cy="400110"/>
          </a:xfrm>
          <a:prstGeom prst="rect">
            <a:avLst/>
          </a:prstGeom>
          <a:noFill/>
        </p:spPr>
        <p:txBody>
          <a:bodyPr wrap="square" rtlCol="0">
            <a:spAutoFit/>
          </a:bodyPr>
          <a:lstStyle/>
          <a:p>
            <a:pPr marL="571500" indent="-571500" algn="ctr">
              <a:buFont typeface="Arial"/>
              <a:buChar char="•"/>
            </a:pPr>
            <a:r>
              <a:rPr lang="en-US" sz="2000" b="1" dirty="0" smtClean="0">
                <a:solidFill>
                  <a:srgbClr val="FF0000"/>
                </a:solidFill>
              </a:rPr>
              <a:t>Does </a:t>
            </a:r>
            <a:r>
              <a:rPr lang="en-US" sz="2000" b="1" u="sng" dirty="0" smtClean="0">
                <a:solidFill>
                  <a:srgbClr val="FF0000"/>
                </a:solidFill>
              </a:rPr>
              <a:t>NOT</a:t>
            </a:r>
            <a:r>
              <a:rPr lang="en-US" sz="2000" b="1" dirty="0" smtClean="0">
                <a:solidFill>
                  <a:srgbClr val="FF0000"/>
                </a:solidFill>
              </a:rPr>
              <a:t> Mimic physiological release of insulin</a:t>
            </a:r>
            <a:endParaRPr lang="en-US" sz="2000" b="1" dirty="0">
              <a:solidFill>
                <a:srgbClr val="FF0000"/>
              </a:solidFill>
            </a:endParaRPr>
          </a:p>
        </p:txBody>
      </p:sp>
      <p:pic>
        <p:nvPicPr>
          <p:cNvPr id="111" name="Picture 110" descr="estimated-daily-insulin-levels-luc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228" y="1772328"/>
            <a:ext cx="7172933" cy="4479938"/>
          </a:xfrm>
          <a:prstGeom prst="rect">
            <a:avLst/>
          </a:prstGeom>
        </p:spPr>
      </p:pic>
      <p:pic>
        <p:nvPicPr>
          <p:cNvPr id="89" name="Picture 3"/>
          <p:cNvPicPr>
            <a:picLocks noChangeAspect="1" noChangeArrowheads="1"/>
          </p:cNvPicPr>
          <p:nvPr/>
        </p:nvPicPr>
        <p:blipFill>
          <a:blip r:embed="rId4">
            <a:alphaModFix amt="44000"/>
            <a:extLst>
              <a:ext uri="{28A0092B-C50C-407E-A947-70E740481C1C}">
                <a14:useLocalDpi xmlns:a14="http://schemas.microsoft.com/office/drawing/2010/main" val="0"/>
              </a:ext>
            </a:extLst>
          </a:blip>
          <a:srcRect/>
          <a:stretch>
            <a:fillRect/>
          </a:stretch>
        </p:blipFill>
        <p:spPr bwMode="ltGray">
          <a:xfrm>
            <a:off x="1338227" y="3536465"/>
            <a:ext cx="6732337" cy="179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Rectangle 109"/>
          <p:cNvSpPr/>
          <p:nvPr/>
        </p:nvSpPr>
        <p:spPr>
          <a:xfrm>
            <a:off x="879229" y="1793166"/>
            <a:ext cx="3337172" cy="646331"/>
          </a:xfrm>
          <a:prstGeom prst="rect">
            <a:avLst/>
          </a:prstGeom>
        </p:spPr>
        <p:txBody>
          <a:bodyPr wrap="square">
            <a:spAutoFit/>
          </a:bodyPr>
          <a:lstStyle/>
          <a:p>
            <a:r>
              <a:rPr lang="fr-FR" b="1" dirty="0" err="1" smtClean="0"/>
              <a:t>Twice</a:t>
            </a:r>
            <a:r>
              <a:rPr lang="fr-FR" b="1" dirty="0" smtClean="0"/>
              <a:t> </a:t>
            </a:r>
            <a:r>
              <a:rPr lang="fr-FR" b="1" dirty="0" err="1" smtClean="0"/>
              <a:t>daily</a:t>
            </a:r>
            <a:r>
              <a:rPr lang="fr-FR" b="1" dirty="0" smtClean="0"/>
              <a:t> </a:t>
            </a:r>
            <a:r>
              <a:rPr lang="fr-FR" b="1" dirty="0" err="1" smtClean="0"/>
              <a:t>Insulin</a:t>
            </a:r>
            <a:r>
              <a:rPr lang="fr-FR" b="1" dirty="0" smtClean="0"/>
              <a:t> </a:t>
            </a:r>
            <a:r>
              <a:rPr lang="fr-FR" b="1" dirty="0" err="1"/>
              <a:t>aspart</a:t>
            </a:r>
            <a:r>
              <a:rPr lang="fr-FR" b="1" dirty="0"/>
              <a:t> protamine/</a:t>
            </a:r>
            <a:r>
              <a:rPr lang="fr-FR" b="1" dirty="0" err="1"/>
              <a:t>insulin</a:t>
            </a:r>
            <a:r>
              <a:rPr lang="fr-FR" b="1" dirty="0"/>
              <a:t> </a:t>
            </a:r>
            <a:r>
              <a:rPr lang="fr-FR" b="1" dirty="0" err="1"/>
              <a:t>aspart</a:t>
            </a:r>
            <a:r>
              <a:rPr lang="fr-FR" b="1" dirty="0"/>
              <a:t> 70/30</a:t>
            </a:r>
            <a:endParaRPr lang="en-US" b="1" dirty="0"/>
          </a:p>
        </p:txBody>
      </p:sp>
      <p:sp>
        <p:nvSpPr>
          <p:cNvPr id="3" name="TextBox 2"/>
          <p:cNvSpPr txBox="1"/>
          <p:nvPr/>
        </p:nvSpPr>
        <p:spPr>
          <a:xfrm>
            <a:off x="5526643" y="1793166"/>
            <a:ext cx="2952042" cy="2308324"/>
          </a:xfrm>
          <a:prstGeom prst="rect">
            <a:avLst/>
          </a:prstGeom>
          <a:noFill/>
        </p:spPr>
        <p:txBody>
          <a:bodyPr wrap="square" rtlCol="0">
            <a:spAutoFit/>
          </a:bodyPr>
          <a:lstStyle/>
          <a:p>
            <a:r>
              <a:rPr lang="en-US" dirty="0" smtClean="0"/>
              <a:t>-Alternative for elderly patient</a:t>
            </a:r>
          </a:p>
          <a:p>
            <a:r>
              <a:rPr lang="en-US" dirty="0" smtClean="0"/>
              <a:t>-convenient</a:t>
            </a:r>
          </a:p>
          <a:p>
            <a:r>
              <a:rPr lang="en-US" dirty="0" smtClean="0"/>
              <a:t>BID 70/30 insulin therapy was superior to ISS in glycemic control  (small study-10 </a:t>
            </a:r>
            <a:r>
              <a:rPr lang="en-US" dirty="0" err="1" smtClean="0"/>
              <a:t>pt</a:t>
            </a:r>
            <a:r>
              <a:rPr lang="en-US" dirty="0" smtClean="0"/>
              <a:t> enrolled) in hospital</a:t>
            </a:r>
          </a:p>
          <a:p>
            <a:endParaRPr lang="en-US" dirty="0"/>
          </a:p>
        </p:txBody>
      </p:sp>
      <p:sp>
        <p:nvSpPr>
          <p:cNvPr id="4" name="TextBox 3"/>
          <p:cNvSpPr txBox="1"/>
          <p:nvPr/>
        </p:nvSpPr>
        <p:spPr>
          <a:xfrm>
            <a:off x="168080" y="143108"/>
            <a:ext cx="8310605" cy="276999"/>
          </a:xfrm>
          <a:prstGeom prst="rect">
            <a:avLst/>
          </a:prstGeom>
          <a:noFill/>
        </p:spPr>
        <p:txBody>
          <a:bodyPr wrap="square" rtlCol="0">
            <a:spAutoFit/>
          </a:bodyPr>
          <a:lstStyle/>
          <a:p>
            <a:r>
              <a:rPr lang="en-US" sz="1200" dirty="0" err="1"/>
              <a:t>Schoeffler</a:t>
            </a:r>
            <a:r>
              <a:rPr lang="en-US" sz="1200" dirty="0"/>
              <a:t> JM, Rice DAK, Gresham DG: 70/30 insulin algorithm versus sliding scale insulin. </a:t>
            </a:r>
            <a:r>
              <a:rPr lang="en-US" sz="1200" i="1" dirty="0"/>
              <a:t>Ann </a:t>
            </a:r>
            <a:r>
              <a:rPr lang="en-US" sz="1200" i="1" dirty="0" err="1"/>
              <a:t>Pharmacother</a:t>
            </a:r>
            <a:r>
              <a:rPr lang="en-US" sz="1200" dirty="0"/>
              <a:t> </a:t>
            </a:r>
            <a:r>
              <a:rPr lang="en-US" sz="1200" b="1" dirty="0"/>
              <a:t>39</a:t>
            </a:r>
            <a:r>
              <a:rPr lang="en-US" sz="1200" dirty="0"/>
              <a:t>:1606–1610, 2005</a:t>
            </a:r>
          </a:p>
        </p:txBody>
      </p:sp>
    </p:spTree>
    <p:extLst>
      <p:ext uri="{BB962C8B-B14F-4D97-AF65-F5344CB8AC3E}">
        <p14:creationId xmlns:p14="http://schemas.microsoft.com/office/powerpoint/2010/main" val="1669177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986" y="2623483"/>
            <a:ext cx="3823041" cy="3625853"/>
          </a:xfrm>
        </p:spPr>
        <p:txBody>
          <a:bodyPr>
            <a:normAutofit lnSpcReduction="10000"/>
          </a:bodyPr>
          <a:lstStyle/>
          <a:p>
            <a:r>
              <a:rPr lang="en-US" dirty="0" smtClean="0">
                <a:solidFill>
                  <a:srgbClr val="FF0000"/>
                </a:solidFill>
              </a:rPr>
              <a:t>Blood </a:t>
            </a:r>
            <a:r>
              <a:rPr lang="en-US" dirty="0" smtClean="0"/>
              <a:t>glucose monitoring</a:t>
            </a:r>
          </a:p>
          <a:p>
            <a:endParaRPr lang="en-US" dirty="0" smtClean="0"/>
          </a:p>
          <a:p>
            <a:r>
              <a:rPr lang="en-US" dirty="0" smtClean="0"/>
              <a:t>Use of glucometer</a:t>
            </a:r>
          </a:p>
          <a:p>
            <a:pPr marL="0" indent="0">
              <a:buNone/>
            </a:pPr>
            <a:endParaRPr lang="en-US" dirty="0"/>
          </a:p>
          <a:p>
            <a:r>
              <a:rPr lang="en-US" dirty="0"/>
              <a:t>Usually regimens for rapid-acting  or short-acting  insulin </a:t>
            </a:r>
          </a:p>
          <a:p>
            <a:endParaRPr lang="en-US" dirty="0"/>
          </a:p>
          <a:p>
            <a:r>
              <a:rPr lang="en-US" dirty="0" err="1" smtClean="0"/>
              <a:t>Schedule:TID</a:t>
            </a:r>
            <a:r>
              <a:rPr lang="en-US" dirty="0" err="1"/>
              <a:t>-QID</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23601770"/>
              </p:ext>
            </p:extLst>
          </p:nvPr>
        </p:nvGraphicFramePr>
        <p:xfrm>
          <a:off x="4184279" y="2518286"/>
          <a:ext cx="4652330" cy="3779519"/>
        </p:xfrm>
        <a:graphic>
          <a:graphicData uri="http://schemas.openxmlformats.org/drawingml/2006/table">
            <a:tbl>
              <a:tblPr firstRow="1" bandRow="1">
                <a:tableStyleId>{00A15C55-8517-42AA-B614-E9B94910E393}</a:tableStyleId>
              </a:tblPr>
              <a:tblGrid>
                <a:gridCol w="1720811"/>
                <a:gridCol w="2931519"/>
              </a:tblGrid>
              <a:tr h="370840">
                <a:tc>
                  <a:txBody>
                    <a:bodyPr/>
                    <a:lstStyle/>
                    <a:p>
                      <a:pPr algn="ctr"/>
                      <a:r>
                        <a:rPr lang="en-US" dirty="0" smtClean="0">
                          <a:solidFill>
                            <a:srgbClr val="FFFFFF"/>
                          </a:solidFill>
                        </a:rPr>
                        <a:t>Blood</a:t>
                      </a:r>
                      <a:r>
                        <a:rPr lang="en-US" baseline="0" dirty="0" smtClean="0">
                          <a:solidFill>
                            <a:srgbClr val="FFFFFF"/>
                          </a:solidFill>
                        </a:rPr>
                        <a:t> glucose</a:t>
                      </a:r>
                    </a:p>
                    <a:p>
                      <a:pPr algn="ctr"/>
                      <a:r>
                        <a:rPr lang="en-US" baseline="0" dirty="0" smtClean="0">
                          <a:solidFill>
                            <a:srgbClr val="FFFFFF"/>
                          </a:solidFill>
                        </a:rPr>
                        <a:t>(</a:t>
                      </a:r>
                      <a:r>
                        <a:rPr lang="en-US" baseline="0" dirty="0" err="1" smtClean="0">
                          <a:solidFill>
                            <a:srgbClr val="FFFFFF"/>
                          </a:solidFill>
                        </a:rPr>
                        <a:t>mmol</a:t>
                      </a:r>
                      <a:r>
                        <a:rPr lang="en-US" baseline="0" dirty="0" smtClean="0">
                          <a:solidFill>
                            <a:srgbClr val="FFFFFF"/>
                          </a:solidFill>
                        </a:rPr>
                        <a:t>/L)</a:t>
                      </a:r>
                      <a:endParaRPr lang="en-US" dirty="0">
                        <a:solidFill>
                          <a:srgbClr val="FFFFFF"/>
                        </a:solidFill>
                      </a:endParaRPr>
                    </a:p>
                  </a:txBody>
                  <a:tcPr/>
                </a:tc>
                <a:tc>
                  <a:txBody>
                    <a:bodyPr/>
                    <a:lstStyle/>
                    <a:p>
                      <a:pPr algn="ctr"/>
                      <a:r>
                        <a:rPr lang="en-US" dirty="0" smtClean="0">
                          <a:solidFill>
                            <a:srgbClr val="FFFFFF"/>
                          </a:solidFill>
                        </a:rPr>
                        <a:t>Amount</a:t>
                      </a:r>
                      <a:r>
                        <a:rPr lang="en-US" baseline="0" dirty="0" smtClean="0">
                          <a:solidFill>
                            <a:srgbClr val="FFFFFF"/>
                          </a:solidFill>
                        </a:rPr>
                        <a:t> of NOVORAPID </a:t>
                      </a:r>
                      <a:r>
                        <a:rPr lang="en-US" baseline="0" dirty="0" err="1" smtClean="0">
                          <a:solidFill>
                            <a:srgbClr val="FFFFFF"/>
                          </a:solidFill>
                        </a:rPr>
                        <a:t>Penfill</a:t>
                      </a:r>
                      <a:r>
                        <a:rPr lang="en-US" baseline="0" dirty="0" smtClean="0">
                          <a:solidFill>
                            <a:srgbClr val="FFFFFF"/>
                          </a:solidFill>
                        </a:rPr>
                        <a:t> to Administer</a:t>
                      </a:r>
                      <a:endParaRPr lang="en-US" dirty="0">
                        <a:solidFill>
                          <a:srgbClr val="FFFFFF"/>
                        </a:solidFill>
                      </a:endParaRPr>
                    </a:p>
                  </a:txBody>
                  <a:tcPr/>
                </a:tc>
              </a:tr>
              <a:tr h="370840">
                <a:tc>
                  <a:txBody>
                    <a:bodyPr/>
                    <a:lstStyle/>
                    <a:p>
                      <a:r>
                        <a:rPr lang="en-US" dirty="0" smtClean="0"/>
                        <a:t>&lt;=10</a:t>
                      </a:r>
                      <a:endParaRPr lang="en-US" dirty="0"/>
                    </a:p>
                  </a:txBody>
                  <a:tcPr/>
                </a:tc>
                <a:tc>
                  <a:txBody>
                    <a:bodyPr/>
                    <a:lstStyle/>
                    <a:p>
                      <a:r>
                        <a:rPr lang="en-US" dirty="0" smtClean="0"/>
                        <a:t>0 units</a:t>
                      </a:r>
                      <a:endParaRPr lang="en-US" dirty="0"/>
                    </a:p>
                  </a:txBody>
                  <a:tcPr/>
                </a:tc>
              </a:tr>
              <a:tr h="370840">
                <a:tc>
                  <a:txBody>
                    <a:bodyPr/>
                    <a:lstStyle/>
                    <a:p>
                      <a:r>
                        <a:rPr lang="en-US" dirty="0" smtClean="0"/>
                        <a:t>10.1-12.0</a:t>
                      </a:r>
                      <a:endParaRPr lang="en-US" dirty="0"/>
                    </a:p>
                  </a:txBody>
                  <a:tcPr/>
                </a:tc>
                <a:tc>
                  <a:txBody>
                    <a:bodyPr/>
                    <a:lstStyle/>
                    <a:p>
                      <a:r>
                        <a:rPr lang="en-US" dirty="0" smtClean="0"/>
                        <a:t>2 units</a:t>
                      </a:r>
                      <a:endParaRPr lang="en-US" dirty="0"/>
                    </a:p>
                  </a:txBody>
                  <a:tcPr/>
                </a:tc>
              </a:tr>
              <a:tr h="370840">
                <a:tc>
                  <a:txBody>
                    <a:bodyPr/>
                    <a:lstStyle/>
                    <a:p>
                      <a:r>
                        <a:rPr lang="en-US" dirty="0" smtClean="0"/>
                        <a:t>12.1-14.0</a:t>
                      </a:r>
                      <a:endParaRPr lang="en-US" dirty="0"/>
                    </a:p>
                  </a:txBody>
                  <a:tcPr/>
                </a:tc>
                <a:tc>
                  <a:txBody>
                    <a:bodyPr/>
                    <a:lstStyle/>
                    <a:p>
                      <a:r>
                        <a:rPr lang="en-US" dirty="0" smtClean="0"/>
                        <a:t>3 units</a:t>
                      </a:r>
                      <a:endParaRPr lang="en-US" dirty="0"/>
                    </a:p>
                  </a:txBody>
                  <a:tcPr/>
                </a:tc>
              </a:tr>
              <a:tr h="370840">
                <a:tc>
                  <a:txBody>
                    <a:bodyPr/>
                    <a:lstStyle/>
                    <a:p>
                      <a:r>
                        <a:rPr lang="en-US" dirty="0" smtClean="0"/>
                        <a:t>14.1-16.0</a:t>
                      </a:r>
                      <a:endParaRPr lang="en-US" dirty="0"/>
                    </a:p>
                  </a:txBody>
                  <a:tcPr/>
                </a:tc>
                <a:tc>
                  <a:txBody>
                    <a:bodyPr/>
                    <a:lstStyle/>
                    <a:p>
                      <a:r>
                        <a:rPr lang="en-US" dirty="0" smtClean="0"/>
                        <a:t>4 units</a:t>
                      </a:r>
                      <a:endParaRPr lang="en-US" dirty="0"/>
                    </a:p>
                  </a:txBody>
                  <a:tcPr/>
                </a:tc>
              </a:tr>
              <a:tr h="370840">
                <a:tc>
                  <a:txBody>
                    <a:bodyPr/>
                    <a:lstStyle/>
                    <a:p>
                      <a:r>
                        <a:rPr lang="en-US" dirty="0" smtClean="0"/>
                        <a:t>16.1-18</a:t>
                      </a:r>
                      <a:endParaRPr lang="en-US" dirty="0"/>
                    </a:p>
                  </a:txBody>
                  <a:tcPr/>
                </a:tc>
                <a:tc>
                  <a:txBody>
                    <a:bodyPr/>
                    <a:lstStyle/>
                    <a:p>
                      <a:r>
                        <a:rPr lang="en-US" dirty="0" smtClean="0"/>
                        <a:t>6 unit</a:t>
                      </a:r>
                      <a:endParaRPr lang="en-US" dirty="0"/>
                    </a:p>
                  </a:txBody>
                  <a:tcPr/>
                </a:tc>
              </a:tr>
              <a:tr h="370840">
                <a:tc>
                  <a:txBody>
                    <a:bodyPr/>
                    <a:lstStyle/>
                    <a:p>
                      <a:r>
                        <a:rPr lang="en-US" dirty="0" smtClean="0"/>
                        <a:t>18.1-20</a:t>
                      </a:r>
                      <a:endParaRPr lang="en-US" dirty="0"/>
                    </a:p>
                  </a:txBody>
                  <a:tcPr/>
                </a:tc>
                <a:tc>
                  <a:txBody>
                    <a:bodyPr/>
                    <a:lstStyle/>
                    <a:p>
                      <a:r>
                        <a:rPr lang="en-US" dirty="0" smtClean="0"/>
                        <a:t>8 units</a:t>
                      </a:r>
                      <a:endParaRPr lang="en-US" dirty="0"/>
                    </a:p>
                  </a:txBody>
                  <a:tcPr/>
                </a:tc>
              </a:tr>
              <a:tr h="370840">
                <a:tc>
                  <a:txBody>
                    <a:bodyPr/>
                    <a:lstStyle/>
                    <a:p>
                      <a:r>
                        <a:rPr lang="en-US" dirty="0" smtClean="0"/>
                        <a:t>&gt;20</a:t>
                      </a:r>
                      <a:endParaRPr lang="en-US" dirty="0"/>
                    </a:p>
                  </a:txBody>
                  <a:tcPr/>
                </a:tc>
                <a:tc>
                  <a:txBody>
                    <a:bodyPr/>
                    <a:lstStyle/>
                    <a:p>
                      <a:r>
                        <a:rPr lang="en-US" dirty="0" smtClean="0"/>
                        <a:t>10 units then recheck BS after 15 min</a:t>
                      </a:r>
                      <a:endParaRPr lang="en-US" dirty="0"/>
                    </a:p>
                  </a:txBody>
                  <a:tcPr/>
                </a:tc>
              </a:tr>
            </a:tbl>
          </a:graphicData>
        </a:graphic>
      </p:graphicFrame>
      <p:sp>
        <p:nvSpPr>
          <p:cNvPr id="5" name="TextBox 4"/>
          <p:cNvSpPr txBox="1"/>
          <p:nvPr/>
        </p:nvSpPr>
        <p:spPr>
          <a:xfrm>
            <a:off x="4304734" y="1931846"/>
            <a:ext cx="4531876" cy="461665"/>
          </a:xfrm>
          <a:prstGeom prst="rect">
            <a:avLst/>
          </a:prstGeom>
          <a:noFill/>
        </p:spPr>
        <p:txBody>
          <a:bodyPr wrap="square" rtlCol="0">
            <a:spAutoFit/>
          </a:bodyPr>
          <a:lstStyle/>
          <a:p>
            <a:r>
              <a:rPr lang="en-US" sz="2400" b="1" dirty="0" smtClean="0"/>
              <a:t>Example of an Insulin Scale</a:t>
            </a:r>
            <a:endParaRPr lang="en-US" sz="2400" b="1" dirty="0"/>
          </a:p>
        </p:txBody>
      </p:sp>
      <p:pic>
        <p:nvPicPr>
          <p:cNvPr id="6" name="Picture 5" descr="glucomet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94" y="799140"/>
            <a:ext cx="2600425" cy="1541381"/>
          </a:xfrm>
          <a:prstGeom prst="rect">
            <a:avLst/>
          </a:prstGeom>
        </p:spPr>
      </p:pic>
      <p:sp>
        <p:nvSpPr>
          <p:cNvPr id="2" name="Title 1"/>
          <p:cNvSpPr>
            <a:spLocks noGrp="1"/>
          </p:cNvSpPr>
          <p:nvPr>
            <p:ph type="title"/>
          </p:nvPr>
        </p:nvSpPr>
        <p:spPr>
          <a:xfrm>
            <a:off x="1018485" y="507646"/>
            <a:ext cx="8229600" cy="990600"/>
          </a:xfrm>
        </p:spPr>
        <p:txBody>
          <a:bodyPr>
            <a:normAutofit/>
          </a:bodyPr>
          <a:lstStyle/>
          <a:p>
            <a:pPr algn="ctr"/>
            <a:r>
              <a:rPr lang="en-US" b="1" dirty="0"/>
              <a:t>Today’s Insulin Sliding </a:t>
            </a:r>
            <a:r>
              <a:rPr lang="en-US" b="1" dirty="0" smtClean="0"/>
              <a:t>Scale</a:t>
            </a:r>
            <a:endParaRPr lang="en-US" dirty="0"/>
          </a:p>
        </p:txBody>
      </p:sp>
      <p:sp>
        <p:nvSpPr>
          <p:cNvPr id="7" name="TextBox 6"/>
          <p:cNvSpPr txBox="1"/>
          <p:nvPr/>
        </p:nvSpPr>
        <p:spPr>
          <a:xfrm rot="20525407">
            <a:off x="608950" y="3266864"/>
            <a:ext cx="8286463"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solidFill>
                  <a:srgbClr val="000000"/>
                </a:solidFill>
                <a:effectLst>
                  <a:outerShdw blurRad="50800" dist="39000" dir="5460000" algn="tl">
                    <a:srgbClr val="000000">
                      <a:alpha val="38000"/>
                    </a:srgbClr>
                  </a:outerShdw>
                </a:effectLst>
              </a:rPr>
              <a:t>REACTIVE APPROACH</a:t>
            </a:r>
            <a:endParaRPr lang="en-US" sz="5400" b="1" dirty="0">
              <a:ln w="11430"/>
              <a:solidFill>
                <a:srgbClr val="000000"/>
              </a:solidFill>
              <a:effectLst>
                <a:outerShdw blurRad="50800" dist="39000" dir="5460000" algn="tl">
                  <a:srgbClr val="000000">
                    <a:alpha val="38000"/>
                  </a:srgbClr>
                </a:outerShdw>
              </a:effectLst>
            </a:endParaRPr>
          </a:p>
        </p:txBody>
      </p:sp>
      <p:sp>
        <p:nvSpPr>
          <p:cNvPr id="8" name="TextBox 7"/>
          <p:cNvSpPr txBox="1"/>
          <p:nvPr/>
        </p:nvSpPr>
        <p:spPr>
          <a:xfrm>
            <a:off x="333077" y="6297805"/>
            <a:ext cx="8264469" cy="461665"/>
          </a:xfrm>
          <a:prstGeom prst="rect">
            <a:avLst/>
          </a:prstGeom>
          <a:noFill/>
        </p:spPr>
        <p:txBody>
          <a:bodyPr wrap="square" rtlCol="0">
            <a:spAutoFit/>
          </a:bodyPr>
          <a:lstStyle/>
          <a:p>
            <a:r>
              <a:rPr lang="en-US" sz="1200" dirty="0" smtClean="0"/>
              <a:t>Jain VV, </a:t>
            </a:r>
            <a:r>
              <a:rPr lang="en-US" sz="1200" dirty="0" err="1" smtClean="0"/>
              <a:t>Taksande</a:t>
            </a:r>
            <a:r>
              <a:rPr lang="en-US" sz="1200" dirty="0" smtClean="0"/>
              <a:t> B. Sliding scale insulin therapy-evidence based </a:t>
            </a:r>
            <a:r>
              <a:rPr lang="en-US" sz="1200" dirty="0" err="1" smtClean="0"/>
              <a:t>rebuke.J</a:t>
            </a:r>
            <a:r>
              <a:rPr lang="en-US" sz="1200" dirty="0" smtClean="0"/>
              <a:t> MGIMS 2008.13(2) 29-31</a:t>
            </a:r>
          </a:p>
          <a:p>
            <a:r>
              <a:rPr lang="en-US" sz="1200" dirty="0" smtClean="0"/>
              <a:t>Image from: http://</a:t>
            </a:r>
            <a:r>
              <a:rPr lang="en-US" sz="1200" dirty="0" err="1" smtClean="0"/>
              <a:t>www.myhealthguardian.com</a:t>
            </a:r>
            <a:r>
              <a:rPr lang="en-US" sz="1200" dirty="0" smtClean="0"/>
              <a:t>/health-monitor/glued-to-gadgets</a:t>
            </a:r>
          </a:p>
        </p:txBody>
      </p:sp>
    </p:spTree>
    <p:extLst>
      <p:ext uri="{BB962C8B-B14F-4D97-AF65-F5344CB8AC3E}">
        <p14:creationId xmlns:p14="http://schemas.microsoft.com/office/powerpoint/2010/main" val="586308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Advantages &amp; Disadvantages of ISS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0038612"/>
              </p:ext>
            </p:extLst>
          </p:nvPr>
        </p:nvGraphicFramePr>
        <p:xfrm>
          <a:off x="457200" y="1558558"/>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6477000"/>
            <a:ext cx="8452605" cy="276999"/>
          </a:xfrm>
          <a:prstGeom prst="rect">
            <a:avLst/>
          </a:prstGeom>
          <a:noFill/>
        </p:spPr>
        <p:txBody>
          <a:bodyPr wrap="square" rtlCol="0">
            <a:spAutoFit/>
          </a:bodyPr>
          <a:lstStyle/>
          <a:p>
            <a:r>
              <a:rPr lang="en-US" sz="1200" dirty="0" err="1" smtClean="0"/>
              <a:t>Umpierrez</a:t>
            </a:r>
            <a:r>
              <a:rPr lang="en-US" sz="1200" dirty="0" smtClean="0"/>
              <a:t> GE, Palacio A, Smiley D. Sliding scale insulin use: myth or insanity? </a:t>
            </a:r>
            <a:r>
              <a:rPr lang="en-US" sz="1200" i="1" dirty="0" smtClean="0"/>
              <a:t>Am J Med</a:t>
            </a:r>
            <a:r>
              <a:rPr lang="en-US" sz="1200" dirty="0" smtClean="0"/>
              <a:t> 2007; 120: 563– 567 </a:t>
            </a:r>
          </a:p>
        </p:txBody>
      </p:sp>
    </p:spTree>
    <p:extLst>
      <p:ext uri="{BB962C8B-B14F-4D97-AF65-F5344CB8AC3E}">
        <p14:creationId xmlns:p14="http://schemas.microsoft.com/office/powerpoint/2010/main" val="1384999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Studies on Insulin Sliding Scales</a:t>
            </a:r>
            <a:endParaRPr lang="en-US" b="1" dirty="0"/>
          </a:p>
        </p:txBody>
      </p:sp>
      <p:sp>
        <p:nvSpPr>
          <p:cNvPr id="3" name="Content Placeholder 2"/>
          <p:cNvSpPr>
            <a:spLocks noGrp="1"/>
          </p:cNvSpPr>
          <p:nvPr>
            <p:ph idx="1"/>
          </p:nvPr>
        </p:nvSpPr>
        <p:spPr/>
        <p:txBody>
          <a:bodyPr/>
          <a:lstStyle/>
          <a:p>
            <a:r>
              <a:rPr lang="en-US" dirty="0" smtClean="0"/>
              <a:t>Poorly studied</a:t>
            </a:r>
          </a:p>
          <a:p>
            <a:r>
              <a:rPr lang="en-US" dirty="0" smtClean="0"/>
              <a:t>Medline search 1966-2003 on “sliding scale insulin”</a:t>
            </a:r>
          </a:p>
          <a:p>
            <a:r>
              <a:rPr lang="en-US" dirty="0" smtClean="0"/>
              <a:t>52 publications</a:t>
            </a:r>
          </a:p>
          <a:p>
            <a:r>
              <a:rPr lang="en-US" dirty="0" smtClean="0">
                <a:solidFill>
                  <a:srgbClr val="D2533C"/>
                </a:solidFill>
              </a:rPr>
              <a:t>None described benefits </a:t>
            </a:r>
          </a:p>
          <a:p>
            <a:r>
              <a:rPr lang="en-US" dirty="0" smtClean="0">
                <a:solidFill>
                  <a:srgbClr val="D2533C"/>
                </a:solidFill>
              </a:rPr>
              <a:t>All concluded that ISS are inappropriate</a:t>
            </a:r>
          </a:p>
          <a:p>
            <a:endParaRPr lang="en-US" dirty="0" smtClean="0">
              <a:solidFill>
                <a:srgbClr val="D2533C"/>
              </a:solidFill>
            </a:endParaRPr>
          </a:p>
          <a:p>
            <a:r>
              <a:rPr lang="en-US" dirty="0" smtClean="0"/>
              <a:t>Limitations to the studies include (general)</a:t>
            </a:r>
          </a:p>
          <a:p>
            <a:pPr lvl="1"/>
            <a:r>
              <a:rPr lang="en-US" dirty="0" smtClean="0"/>
              <a:t>Open label</a:t>
            </a:r>
          </a:p>
          <a:p>
            <a:pPr lvl="1"/>
            <a:r>
              <a:rPr lang="en-US" dirty="0" smtClean="0"/>
              <a:t>Inpatient only</a:t>
            </a:r>
          </a:p>
          <a:p>
            <a:pPr lvl="1"/>
            <a:r>
              <a:rPr lang="en-US" dirty="0" smtClean="0"/>
              <a:t>No double blinded study</a:t>
            </a:r>
          </a:p>
          <a:p>
            <a:pPr lvl="1"/>
            <a:r>
              <a:rPr lang="en-US" dirty="0" smtClean="0"/>
              <a:t>Most evidence for Type 2 Diabetes</a:t>
            </a:r>
            <a:endParaRPr lang="en-US" dirty="0"/>
          </a:p>
        </p:txBody>
      </p:sp>
      <p:sp>
        <p:nvSpPr>
          <p:cNvPr id="4" name="Rectangle 3"/>
          <p:cNvSpPr/>
          <p:nvPr/>
        </p:nvSpPr>
        <p:spPr>
          <a:xfrm>
            <a:off x="0" y="6562938"/>
            <a:ext cx="9144000" cy="246221"/>
          </a:xfrm>
          <a:prstGeom prst="rect">
            <a:avLst/>
          </a:prstGeom>
        </p:spPr>
        <p:txBody>
          <a:bodyPr wrap="square">
            <a:spAutoFit/>
          </a:bodyPr>
          <a:lstStyle/>
          <a:p>
            <a:r>
              <a:rPr lang="en-US" sz="1000" dirty="0"/>
              <a:t>Browning LA, </a:t>
            </a:r>
            <a:r>
              <a:rPr lang="en-US" sz="1000" dirty="0" err="1"/>
              <a:t>Dumo</a:t>
            </a:r>
            <a:r>
              <a:rPr lang="en-US" sz="1000" dirty="0"/>
              <a:t> P. Sliding-scale inulin: An antiquated approach to </a:t>
            </a:r>
            <a:r>
              <a:rPr lang="en-US" sz="1000" dirty="0" smtClean="0"/>
              <a:t>glycemic control </a:t>
            </a:r>
            <a:r>
              <a:rPr lang="en-US" sz="1000" dirty="0"/>
              <a:t>in hospitalized patients. Am J Health-</a:t>
            </a:r>
            <a:r>
              <a:rPr lang="en-US" sz="1000" dirty="0" err="1"/>
              <a:t>Syst</a:t>
            </a:r>
            <a:r>
              <a:rPr lang="en-US" sz="1000" dirty="0"/>
              <a:t> Pharm. 2004; 61:1611-4.</a:t>
            </a:r>
          </a:p>
        </p:txBody>
      </p:sp>
    </p:spTree>
    <p:extLst>
      <p:ext uri="{BB962C8B-B14F-4D97-AF65-F5344CB8AC3E}">
        <p14:creationId xmlns:p14="http://schemas.microsoft.com/office/powerpoint/2010/main" val="237896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Literature Describes ISS</a:t>
            </a:r>
          </a:p>
        </p:txBody>
      </p:sp>
      <p:sp>
        <p:nvSpPr>
          <p:cNvPr id="3" name="Content Placeholder 2"/>
          <p:cNvSpPr>
            <a:spLocks noGrp="1"/>
          </p:cNvSpPr>
          <p:nvPr>
            <p:ph idx="1"/>
          </p:nvPr>
        </p:nvSpPr>
        <p:spPr>
          <a:xfrm>
            <a:off x="457201" y="1869780"/>
            <a:ext cx="4043776" cy="4876800"/>
          </a:xfrm>
        </p:spPr>
        <p:txBody>
          <a:bodyPr/>
          <a:lstStyle/>
          <a:p>
            <a:pPr algn="ctr"/>
            <a:r>
              <a:rPr lang="en-US" b="1" dirty="0">
                <a:solidFill>
                  <a:srgbClr val="800000"/>
                </a:solidFill>
              </a:rPr>
              <a:t>“paralysis of thought”</a:t>
            </a:r>
          </a:p>
          <a:p>
            <a:pPr algn="ctr"/>
            <a:r>
              <a:rPr lang="en-US" b="1" dirty="0">
                <a:solidFill>
                  <a:srgbClr val="800000"/>
                </a:solidFill>
              </a:rPr>
              <a:t>“actions without benefits”</a:t>
            </a:r>
          </a:p>
          <a:p>
            <a:pPr algn="ctr"/>
            <a:r>
              <a:rPr lang="en-US" b="1" dirty="0">
                <a:solidFill>
                  <a:srgbClr val="800000"/>
                </a:solidFill>
              </a:rPr>
              <a:t>“relic of the past”</a:t>
            </a:r>
          </a:p>
          <a:p>
            <a:pPr algn="ctr"/>
            <a:r>
              <a:rPr lang="en-US" b="1" dirty="0">
                <a:solidFill>
                  <a:srgbClr val="800000"/>
                </a:solidFill>
              </a:rPr>
              <a:t>“recipe for diabetic instability”</a:t>
            </a:r>
          </a:p>
          <a:p>
            <a:pPr algn="ctr"/>
            <a:r>
              <a:rPr lang="en-US" b="1" dirty="0">
                <a:solidFill>
                  <a:srgbClr val="800000"/>
                </a:solidFill>
              </a:rPr>
              <a:t>“mindless medicine”</a:t>
            </a:r>
          </a:p>
          <a:p>
            <a:pPr algn="ctr"/>
            <a:r>
              <a:rPr lang="en-US" b="1" dirty="0">
                <a:solidFill>
                  <a:srgbClr val="800000"/>
                </a:solidFill>
              </a:rPr>
              <a:t>“nonsense”</a:t>
            </a:r>
          </a:p>
          <a:p>
            <a:pPr algn="ctr"/>
            <a:r>
              <a:rPr lang="en-US" b="1" dirty="0">
                <a:solidFill>
                  <a:srgbClr val="800000"/>
                </a:solidFill>
              </a:rPr>
              <a:t>“Death to sliding scale”</a:t>
            </a:r>
          </a:p>
          <a:p>
            <a:pPr algn="ctr"/>
            <a:r>
              <a:rPr lang="en-US" b="1" dirty="0">
                <a:solidFill>
                  <a:srgbClr val="800000"/>
                </a:solidFill>
              </a:rPr>
              <a:t>“Myth or insanity”</a:t>
            </a:r>
          </a:p>
          <a:p>
            <a:endParaRPr lang="en-US" dirty="0"/>
          </a:p>
        </p:txBody>
      </p:sp>
      <p:pic>
        <p:nvPicPr>
          <p:cNvPr id="4" name="Picture 3" descr="insanit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7559" y="1681844"/>
            <a:ext cx="3358957" cy="4673283"/>
          </a:xfrm>
          <a:prstGeom prst="rect">
            <a:avLst/>
          </a:prstGeom>
        </p:spPr>
      </p:pic>
      <p:sp>
        <p:nvSpPr>
          <p:cNvPr id="5" name="TextBox 4"/>
          <p:cNvSpPr txBox="1"/>
          <p:nvPr/>
        </p:nvSpPr>
        <p:spPr>
          <a:xfrm>
            <a:off x="176397" y="6457890"/>
            <a:ext cx="8819870" cy="400110"/>
          </a:xfrm>
          <a:prstGeom prst="rect">
            <a:avLst/>
          </a:prstGeom>
          <a:noFill/>
        </p:spPr>
        <p:txBody>
          <a:bodyPr wrap="square" rtlCol="0">
            <a:spAutoFit/>
          </a:bodyPr>
          <a:lstStyle/>
          <a:p>
            <a:r>
              <a:rPr lang="en-US" sz="1000" dirty="0" err="1" smtClean="0"/>
              <a:t>Umpierrez</a:t>
            </a:r>
            <a:r>
              <a:rPr lang="en-US" sz="1000" dirty="0" smtClean="0"/>
              <a:t> GE, Palacio A, Smiley D. Sliding scale insulin use: myth or insanity? </a:t>
            </a:r>
            <a:r>
              <a:rPr lang="en-US" sz="1000" i="1" dirty="0" smtClean="0"/>
              <a:t>Am J Med</a:t>
            </a:r>
            <a:r>
              <a:rPr lang="en-US" sz="1000" dirty="0" smtClean="0"/>
              <a:t> 2007; 120: 563– 567 </a:t>
            </a:r>
            <a:endParaRPr lang="hr-HR" sz="1000" dirty="0" smtClean="0"/>
          </a:p>
          <a:p>
            <a:r>
              <a:rPr lang="tr-TR" sz="1000" dirty="0" err="1" smtClean="0"/>
              <a:t>İmage</a:t>
            </a:r>
            <a:r>
              <a:rPr lang="tr-TR" sz="1000" dirty="0" smtClean="0"/>
              <a:t> </a:t>
            </a:r>
            <a:r>
              <a:rPr lang="tr-TR" sz="1000" dirty="0" err="1" smtClean="0"/>
              <a:t>from:http</a:t>
            </a:r>
            <a:r>
              <a:rPr lang="tr-TR" sz="1000" dirty="0" smtClean="0"/>
              <a:t>://</a:t>
            </a:r>
            <a:r>
              <a:rPr lang="tr-TR" sz="1000" dirty="0" err="1" smtClean="0"/>
              <a:t>www.diabetes-warrior.net</a:t>
            </a:r>
            <a:r>
              <a:rPr lang="tr-TR" sz="1000" dirty="0" smtClean="0"/>
              <a:t>/2010/04/28/</a:t>
            </a:r>
            <a:r>
              <a:rPr lang="tr-TR" sz="1000" dirty="0" err="1" smtClean="0"/>
              <a:t>insanity</a:t>
            </a:r>
            <a:r>
              <a:rPr lang="tr-TR" sz="1000" dirty="0" smtClean="0"/>
              <a:t>-is/</a:t>
            </a:r>
            <a:endParaRPr lang="en-US" sz="1000" dirty="0"/>
          </a:p>
        </p:txBody>
      </p:sp>
    </p:spTree>
    <p:extLst>
      <p:ext uri="{BB962C8B-B14F-4D97-AF65-F5344CB8AC3E}">
        <p14:creationId xmlns:p14="http://schemas.microsoft.com/office/powerpoint/2010/main" val="2004769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Advantages &amp; Disadvantages of ISS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4798964"/>
              </p:ext>
            </p:extLst>
          </p:nvPr>
        </p:nvGraphicFramePr>
        <p:xfrm>
          <a:off x="457200" y="1558558"/>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6547564"/>
            <a:ext cx="8452605" cy="246221"/>
          </a:xfrm>
          <a:prstGeom prst="rect">
            <a:avLst/>
          </a:prstGeom>
          <a:noFill/>
        </p:spPr>
        <p:txBody>
          <a:bodyPr wrap="square" rtlCol="0">
            <a:spAutoFit/>
          </a:bodyPr>
          <a:lstStyle/>
          <a:p>
            <a:r>
              <a:rPr lang="en-US" sz="1000" dirty="0" err="1" smtClean="0"/>
              <a:t>Umpierrez</a:t>
            </a:r>
            <a:r>
              <a:rPr lang="en-US" sz="1000" dirty="0" smtClean="0"/>
              <a:t> GE, Palacio A, Smiley D. Sliding scale insulin use: myth or insanity? </a:t>
            </a:r>
            <a:r>
              <a:rPr lang="en-US" sz="1000" i="1" dirty="0" smtClean="0"/>
              <a:t>Am J Med</a:t>
            </a:r>
            <a:r>
              <a:rPr lang="en-US" sz="1000" dirty="0" smtClean="0"/>
              <a:t> 2007; 120: 563– 567 </a:t>
            </a:r>
          </a:p>
        </p:txBody>
      </p:sp>
    </p:spTree>
    <p:extLst>
      <p:ext uri="{BB962C8B-B14F-4D97-AF65-F5344CB8AC3E}">
        <p14:creationId xmlns:p14="http://schemas.microsoft.com/office/powerpoint/2010/main" val="1293480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2267</TotalTime>
  <Words>5307</Words>
  <Application>Microsoft Macintosh PowerPoint</Application>
  <PresentationFormat>On-screen Show (4:3)</PresentationFormat>
  <Paragraphs>588</Paragraphs>
  <Slides>42</Slides>
  <Notes>33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Clarity</vt:lpstr>
      <vt:lpstr>Insulin sliding scales:  A mythical and INSANE PRACTICE</vt:lpstr>
      <vt:lpstr>Learning Objectives</vt:lpstr>
      <vt:lpstr>What are Insulin Sliding Scales (ISS)?</vt:lpstr>
      <vt:lpstr>Origin of ISS: “Rainbow Coverage”</vt:lpstr>
      <vt:lpstr>Today’s Insulin Sliding Scale</vt:lpstr>
      <vt:lpstr>Advantages &amp; Disadvantages of ISS</vt:lpstr>
      <vt:lpstr>Studies on Insulin Sliding Scales</vt:lpstr>
      <vt:lpstr>How Literature Describes ISS</vt:lpstr>
      <vt:lpstr>Advantages &amp; Disadvantages of ISS</vt:lpstr>
      <vt:lpstr>PowerPoint Presentation</vt:lpstr>
      <vt:lpstr>“Proactive” Approach to Care</vt:lpstr>
      <vt:lpstr>Definitions</vt:lpstr>
      <vt:lpstr>Definitions cont.…</vt:lpstr>
      <vt:lpstr>Action Profiles of Insulin Analogues</vt:lpstr>
      <vt:lpstr>Basal-bolus insulin Therapy </vt:lpstr>
      <vt:lpstr>Barriers to Change</vt:lpstr>
      <vt:lpstr>What Does Evidence Say About  ISS vs. BBI? </vt:lpstr>
      <vt:lpstr>Barriers to Change cont….</vt:lpstr>
      <vt:lpstr>Insulin sliding scales IN LONG-TERM CARE </vt:lpstr>
      <vt:lpstr>Why Is ISS an Issue in LTC?</vt:lpstr>
      <vt:lpstr>Elderly &amp; Hypoglycemia</vt:lpstr>
      <vt:lpstr>How about Hyperglycemia?</vt:lpstr>
      <vt:lpstr>Hyperglycemia Still Important!</vt:lpstr>
      <vt:lpstr>Glycemic Control in Elderly</vt:lpstr>
      <vt:lpstr>Managing Diabetes in LTC: TIPS</vt:lpstr>
      <vt:lpstr>Limitations of A1C</vt:lpstr>
      <vt:lpstr>General Goals of Therapy for LTC Residents</vt:lpstr>
      <vt:lpstr>Case 1: Mr. DB</vt:lpstr>
      <vt:lpstr>Case 1: Mr. DB</vt:lpstr>
      <vt:lpstr>Case 1 cont.….</vt:lpstr>
      <vt:lpstr>Case 1 cont.….</vt:lpstr>
      <vt:lpstr>Case 2: Again Mr. DB</vt:lpstr>
      <vt:lpstr>Case 2: Again Mr. DB</vt:lpstr>
      <vt:lpstr>Role of the Pharmacist </vt:lpstr>
      <vt:lpstr>Multidisciplinary Management Approach</vt:lpstr>
      <vt:lpstr>Tips on persuading physicians to uptake your recommendation(s)</vt:lpstr>
      <vt:lpstr>What Do Guidelines Say?</vt:lpstr>
      <vt:lpstr>AGS Beers Criteria </vt:lpstr>
      <vt:lpstr>Key Messages</vt:lpstr>
      <vt:lpstr>Questions?</vt:lpstr>
      <vt:lpstr>References</vt:lpstr>
      <vt:lpstr>Basal-Bolus Insulin Regimen (Twice-daily Split-mixed Regimens)</vt:lpstr>
    </vt:vector>
  </TitlesOfParts>
  <Company>University of Waterloo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Insulin sliding scales:  A mythical and INSANE PRACTICE</dc:title>
  <dc:creator>Michelle Fong</dc:creator>
  <cp:lastModifiedBy>Michelle Fong</cp:lastModifiedBy>
  <cp:revision>103</cp:revision>
  <dcterms:created xsi:type="dcterms:W3CDTF">2013-02-25T01:27:43Z</dcterms:created>
  <dcterms:modified xsi:type="dcterms:W3CDTF">2013-02-28T04:18:53Z</dcterms:modified>
</cp:coreProperties>
</file>